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63"/>
  </p:notesMasterIdLst>
  <p:sldIdLst>
    <p:sldId id="256" r:id="rId2"/>
    <p:sldId id="496" r:id="rId3"/>
    <p:sldId id="497" r:id="rId4"/>
    <p:sldId id="498" r:id="rId5"/>
    <p:sldId id="499" r:id="rId6"/>
    <p:sldId id="500" r:id="rId7"/>
    <p:sldId id="501" r:id="rId8"/>
    <p:sldId id="502" r:id="rId9"/>
    <p:sldId id="573" r:id="rId10"/>
    <p:sldId id="503" r:id="rId11"/>
    <p:sldId id="504" r:id="rId12"/>
    <p:sldId id="621" r:id="rId13"/>
    <p:sldId id="623" r:id="rId14"/>
    <p:sldId id="622"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479" r:id="rId46"/>
    <p:sldId id="287" r:id="rId47"/>
    <p:sldId id="288" r:id="rId48"/>
    <p:sldId id="289" r:id="rId49"/>
    <p:sldId id="290" r:id="rId50"/>
    <p:sldId id="291" r:id="rId51"/>
    <p:sldId id="292" r:id="rId52"/>
    <p:sldId id="293" r:id="rId53"/>
    <p:sldId id="527" r:id="rId54"/>
    <p:sldId id="294" r:id="rId55"/>
    <p:sldId id="295" r:id="rId56"/>
    <p:sldId id="296" r:id="rId57"/>
    <p:sldId id="297" r:id="rId58"/>
    <p:sldId id="298" r:id="rId59"/>
    <p:sldId id="299" r:id="rId60"/>
    <p:sldId id="300" r:id="rId61"/>
    <p:sldId id="301" r:id="rId62"/>
    <p:sldId id="302" r:id="rId63"/>
    <p:sldId id="481"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450" r:id="rId87"/>
    <p:sldId id="568" r:id="rId88"/>
    <p:sldId id="325" r:id="rId89"/>
    <p:sldId id="326" r:id="rId90"/>
    <p:sldId id="327" r:id="rId91"/>
    <p:sldId id="328" r:id="rId92"/>
    <p:sldId id="329" r:id="rId93"/>
    <p:sldId id="330" r:id="rId94"/>
    <p:sldId id="458" r:id="rId95"/>
    <p:sldId id="453" r:id="rId96"/>
    <p:sldId id="457" r:id="rId97"/>
    <p:sldId id="459" r:id="rId98"/>
    <p:sldId id="466" r:id="rId99"/>
    <p:sldId id="465" r:id="rId100"/>
    <p:sldId id="464" r:id="rId101"/>
    <p:sldId id="463" r:id="rId102"/>
    <p:sldId id="462" r:id="rId103"/>
    <p:sldId id="461" r:id="rId104"/>
    <p:sldId id="460" r:id="rId105"/>
    <p:sldId id="467" r:id="rId106"/>
    <p:sldId id="528" r:id="rId107"/>
    <p:sldId id="468" r:id="rId108"/>
    <p:sldId id="529" r:id="rId109"/>
    <p:sldId id="469" r:id="rId110"/>
    <p:sldId id="470" r:id="rId111"/>
    <p:sldId id="471" r:id="rId112"/>
    <p:sldId id="472" r:id="rId113"/>
    <p:sldId id="473" r:id="rId114"/>
    <p:sldId id="530" r:id="rId115"/>
    <p:sldId id="331" r:id="rId116"/>
    <p:sldId id="332" r:id="rId117"/>
    <p:sldId id="333" r:id="rId118"/>
    <p:sldId id="334" r:id="rId119"/>
    <p:sldId id="335" r:id="rId120"/>
    <p:sldId id="336" r:id="rId121"/>
    <p:sldId id="337" r:id="rId122"/>
    <p:sldId id="338" r:id="rId123"/>
    <p:sldId id="339" r:id="rId124"/>
    <p:sldId id="451" r:id="rId125"/>
    <p:sldId id="340" r:id="rId126"/>
    <p:sldId id="341" r:id="rId127"/>
    <p:sldId id="342" r:id="rId128"/>
    <p:sldId id="343" r:id="rId129"/>
    <p:sldId id="344" r:id="rId130"/>
    <p:sldId id="345" r:id="rId131"/>
    <p:sldId id="346" r:id="rId132"/>
    <p:sldId id="347" r:id="rId133"/>
    <p:sldId id="348" r:id="rId134"/>
    <p:sldId id="349" r:id="rId135"/>
    <p:sldId id="350" r:id="rId136"/>
    <p:sldId id="351" r:id="rId137"/>
    <p:sldId id="352" r:id="rId138"/>
    <p:sldId id="353" r:id="rId139"/>
    <p:sldId id="354" r:id="rId140"/>
    <p:sldId id="531" r:id="rId141"/>
    <p:sldId id="355" r:id="rId142"/>
    <p:sldId id="356" r:id="rId143"/>
    <p:sldId id="357" r:id="rId144"/>
    <p:sldId id="358" r:id="rId145"/>
    <p:sldId id="359" r:id="rId146"/>
    <p:sldId id="360" r:id="rId147"/>
    <p:sldId id="361" r:id="rId148"/>
    <p:sldId id="362" r:id="rId149"/>
    <p:sldId id="365" r:id="rId150"/>
    <p:sldId id="366" r:id="rId151"/>
    <p:sldId id="532" r:id="rId152"/>
    <p:sldId id="367" r:id="rId153"/>
    <p:sldId id="368" r:id="rId154"/>
    <p:sldId id="369" r:id="rId155"/>
    <p:sldId id="370" r:id="rId156"/>
    <p:sldId id="371" r:id="rId157"/>
    <p:sldId id="372" r:id="rId158"/>
    <p:sldId id="373" r:id="rId159"/>
    <p:sldId id="374" r:id="rId160"/>
    <p:sldId id="375" r:id="rId161"/>
    <p:sldId id="376" r:id="rId162"/>
    <p:sldId id="377" r:id="rId163"/>
    <p:sldId id="378" r:id="rId164"/>
    <p:sldId id="533" r:id="rId165"/>
    <p:sldId id="379" r:id="rId166"/>
    <p:sldId id="380" r:id="rId167"/>
    <p:sldId id="381" r:id="rId168"/>
    <p:sldId id="382" r:id="rId169"/>
    <p:sldId id="383" r:id="rId170"/>
    <p:sldId id="384" r:id="rId171"/>
    <p:sldId id="385" r:id="rId172"/>
    <p:sldId id="386" r:id="rId173"/>
    <p:sldId id="387" r:id="rId174"/>
    <p:sldId id="388" r:id="rId175"/>
    <p:sldId id="389" r:id="rId176"/>
    <p:sldId id="390" r:id="rId177"/>
    <p:sldId id="582" r:id="rId178"/>
    <p:sldId id="391" r:id="rId179"/>
    <p:sldId id="392" r:id="rId180"/>
    <p:sldId id="393" r:id="rId181"/>
    <p:sldId id="394" r:id="rId182"/>
    <p:sldId id="395" r:id="rId183"/>
    <p:sldId id="396" r:id="rId184"/>
    <p:sldId id="397" r:id="rId185"/>
    <p:sldId id="398" r:id="rId186"/>
    <p:sldId id="505" r:id="rId187"/>
    <p:sldId id="506" r:id="rId188"/>
    <p:sldId id="507" r:id="rId189"/>
    <p:sldId id="569" r:id="rId190"/>
    <p:sldId id="488" r:id="rId191"/>
    <p:sldId id="584" r:id="rId192"/>
    <p:sldId id="399" r:id="rId193"/>
    <p:sldId id="400" r:id="rId194"/>
    <p:sldId id="401" r:id="rId195"/>
    <p:sldId id="402" r:id="rId196"/>
    <p:sldId id="403" r:id="rId197"/>
    <p:sldId id="404" r:id="rId198"/>
    <p:sldId id="405" r:id="rId199"/>
    <p:sldId id="406" r:id="rId200"/>
    <p:sldId id="407" r:id="rId201"/>
    <p:sldId id="408" r:id="rId202"/>
    <p:sldId id="409" r:id="rId203"/>
    <p:sldId id="410" r:id="rId204"/>
    <p:sldId id="411" r:id="rId205"/>
    <p:sldId id="412" r:id="rId206"/>
    <p:sldId id="535" r:id="rId207"/>
    <p:sldId id="413" r:id="rId208"/>
    <p:sldId id="414" r:id="rId209"/>
    <p:sldId id="415" r:id="rId210"/>
    <p:sldId id="416" r:id="rId211"/>
    <p:sldId id="417" r:id="rId212"/>
    <p:sldId id="418" r:id="rId213"/>
    <p:sldId id="419" r:id="rId214"/>
    <p:sldId id="420" r:id="rId215"/>
    <p:sldId id="421" r:id="rId216"/>
    <p:sldId id="422" r:id="rId217"/>
    <p:sldId id="423" r:id="rId218"/>
    <p:sldId id="424" r:id="rId219"/>
    <p:sldId id="425" r:id="rId220"/>
    <p:sldId id="426" r:id="rId221"/>
    <p:sldId id="427" r:id="rId222"/>
    <p:sldId id="508" r:id="rId223"/>
    <p:sldId id="509" r:id="rId224"/>
    <p:sldId id="510" r:id="rId225"/>
    <p:sldId id="428" r:id="rId226"/>
    <p:sldId id="536" r:id="rId227"/>
    <p:sldId id="429" r:id="rId228"/>
    <p:sldId id="430" r:id="rId229"/>
    <p:sldId id="431" r:id="rId230"/>
    <p:sldId id="432" r:id="rId231"/>
    <p:sldId id="589" r:id="rId232"/>
    <p:sldId id="434" r:id="rId233"/>
    <p:sldId id="435" r:id="rId234"/>
    <p:sldId id="436" r:id="rId235"/>
    <p:sldId id="437" r:id="rId236"/>
    <p:sldId id="438" r:id="rId237"/>
    <p:sldId id="440" r:id="rId238"/>
    <p:sldId id="441" r:id="rId239"/>
    <p:sldId id="442" r:id="rId240"/>
    <p:sldId id="443" r:id="rId241"/>
    <p:sldId id="444" r:id="rId242"/>
    <p:sldId id="445" r:id="rId243"/>
    <p:sldId id="537" r:id="rId244"/>
    <p:sldId id="511" r:id="rId245"/>
    <p:sldId id="514" r:id="rId246"/>
    <p:sldId id="538" r:id="rId247"/>
    <p:sldId id="513" r:id="rId248"/>
    <p:sldId id="542" r:id="rId249"/>
    <p:sldId id="541" r:id="rId250"/>
    <p:sldId id="540" r:id="rId251"/>
    <p:sldId id="539" r:id="rId252"/>
    <p:sldId id="550" r:id="rId253"/>
    <p:sldId id="549" r:id="rId254"/>
    <p:sldId id="548" r:id="rId255"/>
    <p:sldId id="543" r:id="rId256"/>
    <p:sldId id="547" r:id="rId257"/>
    <p:sldId id="591" r:id="rId258"/>
    <p:sldId id="447" r:id="rId259"/>
    <p:sldId id="594" r:id="rId260"/>
    <p:sldId id="595" r:id="rId261"/>
    <p:sldId id="448" r:id="rId2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40484"/>
    <a:srgbClr val="660066"/>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4" autoAdjust="0"/>
    <p:restoredTop sz="94660"/>
  </p:normalViewPr>
  <p:slideViewPr>
    <p:cSldViewPr>
      <p:cViewPr varScale="1">
        <p:scale>
          <a:sx n="73" d="100"/>
          <a:sy n="73" d="100"/>
        </p:scale>
        <p:origin x="102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en-US"/>
          </a:p>
        </p:txBody>
      </p:sp>
      <p:sp>
        <p:nvSpPr>
          <p:cNvPr id="278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98D433BE-5026-4B3B-9F66-C953F497D6F8}" type="datetimeFigureOut">
              <a:rPr lang="en-US"/>
              <a:pPr>
                <a:defRPr/>
              </a:pPr>
              <a:t>10/1/2017</a:t>
            </a:fld>
            <a:endParaRPr lang="en-US"/>
          </a:p>
        </p:txBody>
      </p:sp>
      <p:sp>
        <p:nvSpPr>
          <p:cNvPr id="294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8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en-US"/>
          </a:p>
        </p:txBody>
      </p:sp>
      <p:sp>
        <p:nvSpPr>
          <p:cNvPr id="278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anose="02030602050306030303" pitchFamily="18" charset="0"/>
              </a:defRPr>
            </a:lvl1pPr>
          </a:lstStyle>
          <a:p>
            <a:fld id="{481DEC93-047E-406A-988E-15CB7295C8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85F394-209E-4510-9976-8FE8844607E3}" type="slidenum">
              <a:rPr lang="en-US" altLang="en-US">
                <a:latin typeface="Constantia" panose="02030602050306030303" pitchFamily="18" charset="0"/>
              </a:rPr>
              <a:pPr eaLnBrk="1" hangingPunct="1"/>
              <a:t>230</a:t>
            </a:fld>
            <a:endParaRPr lang="en-US" altLang="en-US">
              <a:latin typeface="Constantia" panose="020306020503060303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818747D3-06F7-4E46-97DD-6F111A401C1D}" type="datetime1">
              <a:rPr lang="en-US"/>
              <a:pPr>
                <a:defRPr/>
              </a:pPr>
              <a:t>10/1/2017</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3EAF679C-C243-4EA8-89A3-103252B3B6B6}" type="slidenum">
              <a:rPr lang="en-US" altLang="en-US"/>
              <a:pPr/>
              <a:t>‹#›</a:t>
            </a:fld>
            <a:endParaRPr lang="en-US" altLang="en-US"/>
          </a:p>
        </p:txBody>
      </p:sp>
    </p:spTree>
    <p:extLst>
      <p:ext uri="{BB962C8B-B14F-4D97-AF65-F5344CB8AC3E}">
        <p14:creationId xmlns:p14="http://schemas.microsoft.com/office/powerpoint/2010/main" val="636755410"/>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AD6ADBE-65C7-42B2-8D94-F16C0C9F85B8}" type="datetime1">
              <a:rPr lang="en-US"/>
              <a:pPr>
                <a:defRPr/>
              </a:pPr>
              <a:t>10/1/2017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6DBD273-3436-462F-BEA2-47DA4F3E6737}" type="slidenum">
              <a:rPr lang="en-US" altLang="en-US"/>
              <a:pPr/>
              <a:t>‹#›</a:t>
            </a:fld>
            <a:endParaRPr lang="en-US" altLang="en-US"/>
          </a:p>
        </p:txBody>
      </p:sp>
    </p:spTree>
    <p:extLst>
      <p:ext uri="{BB962C8B-B14F-4D97-AF65-F5344CB8AC3E}">
        <p14:creationId xmlns:p14="http://schemas.microsoft.com/office/powerpoint/2010/main" val="280039499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fld id="{8EE8AA6B-DC88-41A9-B133-13F889675E6E}" type="datetime1">
              <a:rPr lang="en-US"/>
              <a:pPr>
                <a:defRPr/>
              </a:pPr>
              <a:t>10/1/2017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463F76C1-DE60-445F-8C89-8A464A1DAC79}" type="slidenum">
              <a:rPr lang="en-US" altLang="en-US"/>
              <a:pPr/>
              <a:t>‹#›</a:t>
            </a:fld>
            <a:endParaRPr lang="en-US" altLang="en-US"/>
          </a:p>
        </p:txBody>
      </p:sp>
    </p:spTree>
    <p:extLst>
      <p:ext uri="{BB962C8B-B14F-4D97-AF65-F5344CB8AC3E}">
        <p14:creationId xmlns:p14="http://schemas.microsoft.com/office/powerpoint/2010/main" val="2517070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0BA9544A-6AD8-460E-BD61-DA3B06922437}" type="datetime1">
              <a:rPr lang="en-US"/>
              <a:pPr>
                <a:defRPr/>
              </a:pPr>
              <a:t>10/1/2017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933B716-1AFB-4C48-9449-44E78B59A79F}" type="slidenum">
              <a:rPr lang="en-US" altLang="en-US"/>
              <a:pPr/>
              <a:t>‹#›</a:t>
            </a:fld>
            <a:endParaRPr lang="en-US" altLang="en-US"/>
          </a:p>
        </p:txBody>
      </p:sp>
    </p:spTree>
    <p:extLst>
      <p:ext uri="{BB962C8B-B14F-4D97-AF65-F5344CB8AC3E}">
        <p14:creationId xmlns:p14="http://schemas.microsoft.com/office/powerpoint/2010/main" val="22052590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969C429-5E5A-4315-96D0-8FCCE88A057E}" type="datetime1">
              <a:rPr lang="en-US"/>
              <a:pPr>
                <a:defRPr/>
              </a:pPr>
              <a:t>10/1/2017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BA21A78-E7DC-42C6-BD29-299F487EB211}" type="slidenum">
              <a:rPr lang="en-US" altLang="en-US"/>
              <a:pPr/>
              <a:t>‹#›</a:t>
            </a:fld>
            <a:endParaRPr lang="en-US" altLang="en-US"/>
          </a:p>
        </p:txBody>
      </p:sp>
    </p:spTree>
    <p:extLst>
      <p:ext uri="{BB962C8B-B14F-4D97-AF65-F5344CB8AC3E}">
        <p14:creationId xmlns:p14="http://schemas.microsoft.com/office/powerpoint/2010/main" val="4960897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6C4A9D-0DF4-4F2E-87EF-8D14C872946D}" type="datetime1">
              <a:rPr lang="en-US"/>
              <a:pPr>
                <a:defRPr/>
              </a:pPr>
              <a:t>10/1/2017</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ADC26F2A-D54F-4C95-981D-4F75C7E68D82}" type="slidenum">
              <a:rPr lang="en-US" altLang="en-US"/>
              <a:pPr/>
              <a:t>‹#›</a:t>
            </a:fld>
            <a:endParaRPr lang="en-US" altLang="en-US"/>
          </a:p>
        </p:txBody>
      </p:sp>
    </p:spTree>
    <p:extLst>
      <p:ext uri="{BB962C8B-B14F-4D97-AF65-F5344CB8AC3E}">
        <p14:creationId xmlns:p14="http://schemas.microsoft.com/office/powerpoint/2010/main" val="2187687121"/>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43F2EDF-BB02-41BE-9E2F-29FDA2B652F2}" type="datetime1">
              <a:rPr lang="en-US"/>
              <a:pPr>
                <a:defRPr/>
              </a:pPr>
              <a:t>10/1/2017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F66950D-D1FE-4376-89BA-2AB8AC1F161A}" type="slidenum">
              <a:rPr lang="en-US" altLang="en-US"/>
              <a:pPr/>
              <a:t>‹#›</a:t>
            </a:fld>
            <a:endParaRPr lang="en-US" altLang="en-US"/>
          </a:p>
        </p:txBody>
      </p:sp>
    </p:spTree>
    <p:extLst>
      <p:ext uri="{BB962C8B-B14F-4D97-AF65-F5344CB8AC3E}">
        <p14:creationId xmlns:p14="http://schemas.microsoft.com/office/powerpoint/2010/main" val="393963850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91084F17-E495-4373-8FD1-C8398AA48F55}" type="datetime1">
              <a:rPr lang="en-US"/>
              <a:pPr>
                <a:defRPr/>
              </a:pPr>
              <a:t>10/1/2017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E054AFC6-6291-45BF-B01C-B065EA0E564F}" type="slidenum">
              <a:rPr lang="en-US" altLang="en-US"/>
              <a:pPr/>
              <a:t>‹#›</a:t>
            </a:fld>
            <a:endParaRPr lang="en-US" altLang="en-US"/>
          </a:p>
        </p:txBody>
      </p:sp>
    </p:spTree>
    <p:extLst>
      <p:ext uri="{BB962C8B-B14F-4D97-AF65-F5344CB8AC3E}">
        <p14:creationId xmlns:p14="http://schemas.microsoft.com/office/powerpoint/2010/main" val="5261855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BCDDF025-1801-4297-8D20-FD13D05B767E}" type="datetime1">
              <a:rPr lang="en-US"/>
              <a:pPr>
                <a:defRPr/>
              </a:pPr>
              <a:t>10/1/2017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4AF4F722-8BC4-4512-91C4-95C066495F53}" type="slidenum">
              <a:rPr lang="en-US" altLang="en-US"/>
              <a:pPr/>
              <a:t>‹#›</a:t>
            </a:fld>
            <a:endParaRPr lang="en-US" altLang="en-US"/>
          </a:p>
        </p:txBody>
      </p:sp>
    </p:spTree>
    <p:extLst>
      <p:ext uri="{BB962C8B-B14F-4D97-AF65-F5344CB8AC3E}">
        <p14:creationId xmlns:p14="http://schemas.microsoft.com/office/powerpoint/2010/main" val="113432454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CBB1C3C-A703-45E8-85F4-899D129746D1}" type="datetime1">
              <a:rPr lang="en-US"/>
              <a:pPr>
                <a:defRPr/>
              </a:pPr>
              <a:t>10/1/2017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04229EB9-F3C4-44E8-A4F2-15D134DC1183}" type="slidenum">
              <a:rPr lang="en-US" altLang="en-US"/>
              <a:pPr/>
              <a:t>‹#›</a:t>
            </a:fld>
            <a:endParaRPr lang="en-US" altLang="en-US"/>
          </a:p>
        </p:txBody>
      </p:sp>
    </p:spTree>
    <p:extLst>
      <p:ext uri="{BB962C8B-B14F-4D97-AF65-F5344CB8AC3E}">
        <p14:creationId xmlns:p14="http://schemas.microsoft.com/office/powerpoint/2010/main" val="382763129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37D7109-194D-4105-89C4-F8CC3283C62D}" type="datetime1">
              <a:rPr lang="en-US"/>
              <a:pPr>
                <a:defRPr/>
              </a:pPr>
              <a:t>10/1/2017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0E8CB9B4-D430-4C50-9756-3B544683A472}" type="slidenum">
              <a:rPr lang="en-US" altLang="en-US"/>
              <a:pPr/>
              <a:t>‹#›</a:t>
            </a:fld>
            <a:endParaRPr lang="en-US" altLang="en-US"/>
          </a:p>
        </p:txBody>
      </p:sp>
    </p:spTree>
    <p:extLst>
      <p:ext uri="{BB962C8B-B14F-4D97-AF65-F5344CB8AC3E}">
        <p14:creationId xmlns:p14="http://schemas.microsoft.com/office/powerpoint/2010/main" val="304170143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DF590DB-741D-420E-A4FE-C40565B92C6C}" type="datetime1">
              <a:rPr lang="en-US"/>
              <a:pPr>
                <a:defRPr/>
              </a:pPr>
              <a:t>10/1/2017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9334467-0617-477F-AFD1-C01640371217}" type="slidenum">
              <a:rPr lang="en-US" altLang="en-US"/>
              <a:pPr/>
              <a:t>‹#›</a:t>
            </a:fld>
            <a:endParaRPr lang="en-US" altLang="en-US"/>
          </a:p>
        </p:txBody>
      </p:sp>
    </p:spTree>
    <p:extLst>
      <p:ext uri="{BB962C8B-B14F-4D97-AF65-F5344CB8AC3E}">
        <p14:creationId xmlns:p14="http://schemas.microsoft.com/office/powerpoint/2010/main" val="215185744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D12BF30-13CE-44FE-9D8F-FC92CCAC801A}" type="datetime1">
              <a:rPr lang="en-US"/>
              <a:pPr>
                <a:defRPr/>
              </a:pPr>
              <a:t>10/1/2017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BABC77FD-ED17-4A63-A1B7-631EB0DB511D}" type="slidenum">
              <a:rPr lang="en-US" altLang="en-US"/>
              <a:pPr/>
              <a:t>‹#›</a:t>
            </a:fld>
            <a:endParaRPr lang="en-US" altLang="en-US"/>
          </a:p>
        </p:txBody>
      </p:sp>
      <p:grpSp>
        <p:nvGrpSpPr>
          <p:cNvPr id="51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194" r:id="rId11"/>
    <p:sldLayoutId id="2147484195" r:id="rId12"/>
  </p:sldLayoutIdLst>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6"/>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349876-CA68-4FBE-978A-15F234475A80}" type="slidenum">
              <a:rPr lang="en-US" altLang="en-US">
                <a:solidFill>
                  <a:srgbClr val="D1EAEE"/>
                </a:solidFill>
                <a:latin typeface="Constantia" panose="02030602050306030303" pitchFamily="18" charset="0"/>
              </a:rPr>
              <a:pPr eaLnBrk="1" hangingPunct="1"/>
              <a:t>1</a:t>
            </a:fld>
            <a:endParaRPr lang="en-US" altLang="en-US">
              <a:solidFill>
                <a:srgbClr val="D1EAEE"/>
              </a:solidFill>
              <a:latin typeface="Constantia" panose="02030602050306030303" pitchFamily="18" charset="0"/>
            </a:endParaRPr>
          </a:p>
        </p:txBody>
      </p:sp>
      <p:sp>
        <p:nvSpPr>
          <p:cNvPr id="2" name="Title 1"/>
          <p:cNvSpPr>
            <a:spLocks noGrp="1"/>
          </p:cNvSpPr>
          <p:nvPr>
            <p:ph type="ctrTitle"/>
          </p:nvPr>
        </p:nvSpPr>
        <p:spPr>
          <a:xfrm>
            <a:off x="6350" y="1143000"/>
            <a:ext cx="7851648" cy="1828800"/>
          </a:xfrm>
          <a:ln>
            <a:miter lim="800000"/>
            <a:headEnd/>
            <a:tailEnd/>
          </a:ln>
        </p:spPr>
        <p:txBody>
          <a:bodyPr/>
          <a:lstStyle/>
          <a:p>
            <a:pPr eaLnBrk="1" fontAlgn="auto" hangingPunct="1">
              <a:spcAft>
                <a:spcPts val="0"/>
              </a:spcAft>
              <a:defRPr/>
            </a:pPr>
            <a:r>
              <a:rPr lang="en-US" dirty="0"/>
              <a:t>Work The Steps Or Die</a:t>
            </a:r>
          </a:p>
        </p:txBody>
      </p:sp>
      <p:sp>
        <p:nvSpPr>
          <p:cNvPr id="16388" name="Subtitle 2"/>
          <p:cNvSpPr>
            <a:spLocks noGrp="1"/>
          </p:cNvSpPr>
          <p:nvPr>
            <p:ph type="subTitle" idx="1"/>
          </p:nvPr>
        </p:nvSpPr>
        <p:spPr>
          <a:xfrm>
            <a:off x="381000" y="3124200"/>
            <a:ext cx="7854950" cy="1752600"/>
          </a:xfrm>
        </p:spPr>
        <p:txBody>
          <a:bodyPr/>
          <a:lstStyle/>
          <a:p>
            <a:pPr marR="0" eaLnBrk="1" hangingPunct="1"/>
            <a:endParaRPr lang="en-US" altLang="en-US" sz="1800"/>
          </a:p>
        </p:txBody>
      </p:sp>
      <p:pic>
        <p:nvPicPr>
          <p:cNvPr id="16389" name="Picture 6" descr="na_basic_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66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na_h&amp;w_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10D398-8398-471C-AD28-484F8B61DD3F}" type="slidenum">
              <a:rPr lang="en-US" altLang="en-US">
                <a:solidFill>
                  <a:srgbClr val="045C75"/>
                </a:solidFill>
                <a:latin typeface="Constantia" panose="02030602050306030303" pitchFamily="18" charset="0"/>
              </a:rPr>
              <a:pPr eaLnBrk="1" hangingPunct="1"/>
              <a:t>10</a:t>
            </a:fld>
            <a:endParaRPr lang="en-US" altLang="en-US">
              <a:solidFill>
                <a:srgbClr val="045C75"/>
              </a:solidFill>
              <a:latin typeface="Constantia" panose="02030602050306030303" pitchFamily="18" charset="0"/>
            </a:endParaRPr>
          </a:p>
        </p:txBody>
      </p:sp>
      <p:sp>
        <p:nvSpPr>
          <p:cNvPr id="28675" name="Rectangle 2"/>
          <p:cNvSpPr>
            <a:spLocks noGrp="1"/>
          </p:cNvSpPr>
          <p:nvPr>
            <p:ph type="title"/>
          </p:nvPr>
        </p:nvSpPr>
        <p:spPr/>
        <p:txBody>
          <a:bodyPr/>
          <a:lstStyle/>
          <a:p>
            <a:pPr eaLnBrk="1" hangingPunct="1"/>
            <a:r>
              <a:rPr lang="en-US" altLang="en-US"/>
              <a:t>What We’ll Be Doing</a:t>
            </a:r>
          </a:p>
        </p:txBody>
      </p:sp>
      <p:sp>
        <p:nvSpPr>
          <p:cNvPr id="28676" name="Rectangle 3"/>
          <p:cNvSpPr>
            <a:spLocks noGrp="1"/>
          </p:cNvSpPr>
          <p:nvPr>
            <p:ph type="body" idx="1"/>
          </p:nvPr>
        </p:nvSpPr>
        <p:spPr/>
        <p:txBody>
          <a:bodyPr/>
          <a:lstStyle/>
          <a:p>
            <a:pPr eaLnBrk="1" hangingPunct="1"/>
            <a:r>
              <a:rPr lang="en-US" altLang="en-US" sz="2800" dirty="0"/>
              <a:t>Expect miracles. Our 12</a:t>
            </a:r>
            <a:r>
              <a:rPr lang="en-US" altLang="en-US" sz="2800" baseline="30000" dirty="0"/>
              <a:t>th</a:t>
            </a:r>
            <a:r>
              <a:rPr lang="en-US" altLang="en-US" sz="2800" dirty="0"/>
              <a:t> step promises a spiritual awakening. You will see and experience that today.</a:t>
            </a:r>
          </a:p>
          <a:p>
            <a:pPr marL="0" indent="0" eaLnBrk="1" hangingPunct="1">
              <a:buNone/>
            </a:pPr>
            <a:endParaRPr lang="en-US" altLang="en-US" dirty="0"/>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1B9C39-D437-4A2A-AB67-80C883B175F6}" type="slidenum">
              <a:rPr lang="en-US" altLang="en-US">
                <a:solidFill>
                  <a:srgbClr val="045C75"/>
                </a:solidFill>
                <a:latin typeface="Constantia" panose="02030602050306030303" pitchFamily="18" charset="0"/>
              </a:rPr>
              <a:pPr eaLnBrk="1" hangingPunct="1"/>
              <a:t>100</a:t>
            </a:fld>
            <a:endParaRPr lang="en-US" altLang="en-US">
              <a:solidFill>
                <a:srgbClr val="045C75"/>
              </a:solidFill>
              <a:latin typeface="Constantia" panose="02030602050306030303" pitchFamily="18" charset="0"/>
            </a:endParaRPr>
          </a:p>
        </p:txBody>
      </p:sp>
      <p:sp>
        <p:nvSpPr>
          <p:cNvPr id="124931" name="Rectangle 2"/>
          <p:cNvSpPr>
            <a:spLocks noGrp="1"/>
          </p:cNvSpPr>
          <p:nvPr>
            <p:ph type="title"/>
          </p:nvPr>
        </p:nvSpPr>
        <p:spPr/>
        <p:txBody>
          <a:bodyPr/>
          <a:lstStyle/>
          <a:p>
            <a:pPr eaLnBrk="1" hangingPunct="1"/>
            <a:r>
              <a:rPr lang="en-US" altLang="en-US"/>
              <a:t>Greed</a:t>
            </a:r>
          </a:p>
        </p:txBody>
      </p:sp>
      <p:sp>
        <p:nvSpPr>
          <p:cNvPr id="124932" name="Rectangle 3"/>
          <p:cNvSpPr>
            <a:spLocks noGrp="1"/>
          </p:cNvSpPr>
          <p:nvPr>
            <p:ph type="body" idx="1"/>
          </p:nvPr>
        </p:nvSpPr>
        <p:spPr/>
        <p:txBody>
          <a:bodyPr/>
          <a:lstStyle/>
          <a:p>
            <a:pPr eaLnBrk="1" hangingPunct="1"/>
            <a:endParaRPr lang="en-US" altLang="en-US"/>
          </a:p>
          <a:p>
            <a:pPr eaLnBrk="1" hangingPunct="1"/>
            <a:r>
              <a:rPr lang="en-US" altLang="en-US" i="1"/>
              <a:t>Desire to have more than one needs or one's fair share.</a:t>
            </a:r>
          </a:p>
          <a:p>
            <a:pPr eaLnBrk="1" hangingPunct="1"/>
            <a:endParaRPr lang="en-US" altLang="en-US" i="1"/>
          </a:p>
          <a:p>
            <a:pPr eaLnBrk="1" hangingPunct="1"/>
            <a:r>
              <a:rPr lang="en-US" altLang="en-US"/>
              <a:t>Includes: selfishness/ stealing/ gluttony/ wanting to go or going to excess</a:t>
            </a:r>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231D96-77F0-4AA7-BC5C-FB28D82D38C6}" type="slidenum">
              <a:rPr lang="en-US" altLang="en-US">
                <a:solidFill>
                  <a:srgbClr val="045C75"/>
                </a:solidFill>
                <a:latin typeface="Constantia" panose="02030602050306030303" pitchFamily="18" charset="0"/>
              </a:rPr>
              <a:pPr eaLnBrk="1" hangingPunct="1"/>
              <a:t>101</a:t>
            </a:fld>
            <a:endParaRPr lang="en-US" altLang="en-US">
              <a:solidFill>
                <a:srgbClr val="045C75"/>
              </a:solidFill>
              <a:latin typeface="Constantia" panose="02030602050306030303" pitchFamily="18" charset="0"/>
            </a:endParaRPr>
          </a:p>
        </p:txBody>
      </p:sp>
      <p:sp>
        <p:nvSpPr>
          <p:cNvPr id="125955" name="Rectangle 2"/>
          <p:cNvSpPr>
            <a:spLocks noGrp="1"/>
          </p:cNvSpPr>
          <p:nvPr>
            <p:ph type="title"/>
          </p:nvPr>
        </p:nvSpPr>
        <p:spPr/>
        <p:txBody>
          <a:bodyPr/>
          <a:lstStyle/>
          <a:p>
            <a:pPr eaLnBrk="1" hangingPunct="1"/>
            <a:r>
              <a:rPr lang="en-US" altLang="en-US"/>
              <a:t>Envy</a:t>
            </a:r>
          </a:p>
        </p:txBody>
      </p:sp>
      <p:sp>
        <p:nvSpPr>
          <p:cNvPr id="125956" name="Rectangle 3"/>
          <p:cNvSpPr>
            <a:spLocks noGrp="1"/>
          </p:cNvSpPr>
          <p:nvPr>
            <p:ph type="body" idx="1"/>
          </p:nvPr>
        </p:nvSpPr>
        <p:spPr/>
        <p:txBody>
          <a:bodyPr/>
          <a:lstStyle/>
          <a:p>
            <a:pPr eaLnBrk="1" hangingPunct="1"/>
            <a:endParaRPr lang="en-US" altLang="en-US"/>
          </a:p>
          <a:p>
            <a:pPr eaLnBrk="1" hangingPunct="1"/>
            <a:r>
              <a:rPr lang="en-US" altLang="en-US" i="1"/>
              <a:t>Discontent inspired by the sight of another’s success or superiority.</a:t>
            </a:r>
          </a:p>
          <a:p>
            <a:pPr eaLnBrk="1" hangingPunct="1"/>
            <a:endParaRPr lang="en-US" altLang="en-US" i="1"/>
          </a:p>
          <a:p>
            <a:pPr eaLnBrk="1" hangingPunct="1"/>
            <a:r>
              <a:rPr lang="en-US" altLang="en-US"/>
              <a:t>Includes: jealousy/ suspicion/ doubting the faithfulness of a friend/ wanting another's possessions or attributes</a:t>
            </a:r>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62D886-BE36-44E6-8627-09D4F630274D}" type="slidenum">
              <a:rPr lang="en-US" altLang="en-US">
                <a:solidFill>
                  <a:srgbClr val="045C75"/>
                </a:solidFill>
                <a:latin typeface="Constantia" panose="02030602050306030303" pitchFamily="18" charset="0"/>
              </a:rPr>
              <a:pPr eaLnBrk="1" hangingPunct="1"/>
              <a:t>102</a:t>
            </a:fld>
            <a:endParaRPr lang="en-US" altLang="en-US">
              <a:solidFill>
                <a:srgbClr val="045C75"/>
              </a:solidFill>
              <a:latin typeface="Constantia" panose="02030602050306030303" pitchFamily="18" charset="0"/>
            </a:endParaRPr>
          </a:p>
        </p:txBody>
      </p:sp>
      <p:sp>
        <p:nvSpPr>
          <p:cNvPr id="126979" name="Rectangle 2"/>
          <p:cNvSpPr>
            <a:spLocks noGrp="1"/>
          </p:cNvSpPr>
          <p:nvPr>
            <p:ph type="title"/>
          </p:nvPr>
        </p:nvSpPr>
        <p:spPr/>
        <p:txBody>
          <a:bodyPr/>
          <a:lstStyle/>
          <a:p>
            <a:pPr eaLnBrk="1" hangingPunct="1"/>
            <a:r>
              <a:rPr lang="en-US" altLang="en-US"/>
              <a:t>Lust</a:t>
            </a:r>
          </a:p>
        </p:txBody>
      </p:sp>
      <p:sp>
        <p:nvSpPr>
          <p:cNvPr id="126980" name="Rectangle 3"/>
          <p:cNvSpPr>
            <a:spLocks noGrp="1"/>
          </p:cNvSpPr>
          <p:nvPr>
            <p:ph type="body" idx="1"/>
          </p:nvPr>
        </p:nvSpPr>
        <p:spPr/>
        <p:txBody>
          <a:bodyPr/>
          <a:lstStyle/>
          <a:p>
            <a:pPr eaLnBrk="1" hangingPunct="1"/>
            <a:endParaRPr lang="en-US" altLang="en-US"/>
          </a:p>
          <a:p>
            <a:pPr eaLnBrk="1" hangingPunct="1"/>
            <a:r>
              <a:rPr lang="en-US" altLang="en-US" i="1"/>
              <a:t>A depraved or unlawful craving/ an eagerness to possess or enjoy/ excessive desire/ lust after money or lust after things</a:t>
            </a:r>
          </a:p>
          <a:p>
            <a:pPr eaLnBrk="1" hangingPunct="1"/>
            <a:endParaRPr lang="en-US" altLang="en-US" i="1"/>
          </a:p>
          <a:p>
            <a:pPr eaLnBrk="1" hangingPunct="1"/>
            <a:r>
              <a:rPr lang="en-US" altLang="en-US" i="1"/>
              <a:t>Not necessarily linked to sexual desire</a:t>
            </a:r>
          </a:p>
          <a:p>
            <a:pPr eaLnBrk="1" hangingPunct="1"/>
            <a:endParaRPr lang="en-US" altLang="en-US" i="1"/>
          </a:p>
          <a:p>
            <a:pPr eaLnBrk="1" hangingPunct="1"/>
            <a:r>
              <a:rPr lang="en-US" altLang="en-US" i="1"/>
              <a:t>Obsession</a:t>
            </a:r>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200BF7-543E-4AD2-BCDB-4B016F1376B8}" type="slidenum">
              <a:rPr lang="en-US" altLang="en-US">
                <a:solidFill>
                  <a:srgbClr val="045C75"/>
                </a:solidFill>
                <a:latin typeface="Constantia" panose="02030602050306030303" pitchFamily="18" charset="0"/>
              </a:rPr>
              <a:pPr eaLnBrk="1" hangingPunct="1"/>
              <a:t>103</a:t>
            </a:fld>
            <a:endParaRPr lang="en-US" altLang="en-US">
              <a:solidFill>
                <a:srgbClr val="045C75"/>
              </a:solidFill>
              <a:latin typeface="Constantia" panose="02030602050306030303" pitchFamily="18" charset="0"/>
            </a:endParaRPr>
          </a:p>
        </p:txBody>
      </p:sp>
      <p:sp>
        <p:nvSpPr>
          <p:cNvPr id="128003" name="Rectangle 2"/>
          <p:cNvSpPr>
            <a:spLocks noGrp="1"/>
          </p:cNvSpPr>
          <p:nvPr>
            <p:ph type="title"/>
          </p:nvPr>
        </p:nvSpPr>
        <p:spPr/>
        <p:txBody>
          <a:bodyPr/>
          <a:lstStyle/>
          <a:p>
            <a:pPr eaLnBrk="1" hangingPunct="1"/>
            <a:r>
              <a:rPr lang="en-US" altLang="en-US"/>
              <a:t>Fear</a:t>
            </a:r>
          </a:p>
        </p:txBody>
      </p:sp>
      <p:sp>
        <p:nvSpPr>
          <p:cNvPr id="128004" name="Rectangle 3"/>
          <p:cNvSpPr>
            <a:spLocks noGrp="1"/>
          </p:cNvSpPr>
          <p:nvPr>
            <p:ph type="body" idx="1"/>
          </p:nvPr>
        </p:nvSpPr>
        <p:spPr/>
        <p:txBody>
          <a:bodyPr/>
          <a:lstStyle/>
          <a:p>
            <a:pPr eaLnBrk="1" hangingPunct="1"/>
            <a:endParaRPr lang="en-US" altLang="en-US"/>
          </a:p>
          <a:p>
            <a:pPr eaLnBrk="1" hangingPunct="1"/>
            <a:r>
              <a:rPr lang="en-US" altLang="en-US" i="1"/>
              <a:t>Being afraid of losing something we have or not getting something we want.</a:t>
            </a:r>
          </a:p>
          <a:p>
            <a:pPr eaLnBrk="1" hangingPunct="1"/>
            <a:endParaRPr lang="en-US" altLang="en-US" i="1"/>
          </a:p>
          <a:p>
            <a:pPr eaLnBrk="1" hangingPunct="1"/>
            <a:r>
              <a:rPr lang="en-US" altLang="en-US"/>
              <a:t>Includes: phobia/ terror/ panic/ anxiety/ uneasiness/ worry/ paranoia/ depression</a:t>
            </a:r>
          </a:p>
          <a:p>
            <a:pPr eaLnBrk="1" hangingPunct="1"/>
            <a:endParaRPr lang="en-US" altLang="en-US"/>
          </a:p>
          <a:p>
            <a:pPr eaLnBrk="1" hangingPunct="1"/>
            <a:r>
              <a:rPr lang="en-US" altLang="en-US" sz="2800" b="1"/>
              <a:t>Self-centered fear is at the root of our disease</a:t>
            </a: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82DD39-076A-453B-90DD-4AD0182C0B57}" type="slidenum">
              <a:rPr lang="en-US" altLang="en-US">
                <a:solidFill>
                  <a:srgbClr val="045C75"/>
                </a:solidFill>
                <a:latin typeface="Constantia" panose="02030602050306030303" pitchFamily="18" charset="0"/>
              </a:rPr>
              <a:pPr eaLnBrk="1" hangingPunct="1"/>
              <a:t>104</a:t>
            </a:fld>
            <a:endParaRPr lang="en-US" altLang="en-US">
              <a:solidFill>
                <a:srgbClr val="045C75"/>
              </a:solidFill>
              <a:latin typeface="Constantia" panose="02030602050306030303" pitchFamily="18" charset="0"/>
            </a:endParaRPr>
          </a:p>
        </p:txBody>
      </p:sp>
      <p:sp>
        <p:nvSpPr>
          <p:cNvPr id="129027" name="Rectangle 2"/>
          <p:cNvSpPr>
            <a:spLocks noGrp="1"/>
          </p:cNvSpPr>
          <p:nvPr>
            <p:ph type="title"/>
          </p:nvPr>
        </p:nvSpPr>
        <p:spPr/>
        <p:txBody>
          <a:bodyPr/>
          <a:lstStyle/>
          <a:p>
            <a:pPr eaLnBrk="1" hangingPunct="1"/>
            <a:r>
              <a:rPr lang="en-US" altLang="en-US"/>
              <a:t>Pride</a:t>
            </a:r>
          </a:p>
        </p:txBody>
      </p:sp>
      <p:sp>
        <p:nvSpPr>
          <p:cNvPr id="129028" name="Rectangle 3"/>
          <p:cNvSpPr>
            <a:spLocks noGrp="1"/>
          </p:cNvSpPr>
          <p:nvPr>
            <p:ph type="body" idx="1"/>
          </p:nvPr>
        </p:nvSpPr>
        <p:spPr/>
        <p:txBody>
          <a:bodyPr/>
          <a:lstStyle/>
          <a:p>
            <a:pPr eaLnBrk="1" hangingPunct="1">
              <a:lnSpc>
                <a:spcPct val="90000"/>
              </a:lnSpc>
            </a:pPr>
            <a:endParaRPr lang="en-US" altLang="en-US" sz="2200"/>
          </a:p>
          <a:p>
            <a:pPr eaLnBrk="1" hangingPunct="1">
              <a:lnSpc>
                <a:spcPct val="90000"/>
              </a:lnSpc>
            </a:pPr>
            <a:r>
              <a:rPr lang="en-US" altLang="en-US" sz="2200" i="1"/>
              <a:t>Feeling better than or feeling less than someone else.</a:t>
            </a:r>
          </a:p>
          <a:p>
            <a:pPr eaLnBrk="1" hangingPunct="1">
              <a:lnSpc>
                <a:spcPct val="90000"/>
              </a:lnSpc>
            </a:pPr>
            <a:r>
              <a:rPr lang="en-US" altLang="en-US" sz="2200"/>
              <a:t>Feelings of superiority include: prejudice about race, education, religion/ sarcasm- putting someone else down to feel better ego/ egotism/ self-centeredness/ judging/ arrogance/ desire to be noticed or have one's way/ belief one is always right.</a:t>
            </a:r>
          </a:p>
          <a:p>
            <a:pPr eaLnBrk="1" hangingPunct="1">
              <a:lnSpc>
                <a:spcPct val="90000"/>
              </a:lnSpc>
            </a:pPr>
            <a:r>
              <a:rPr lang="en-US" altLang="en-US" sz="2200"/>
              <a:t>Extreme self-centeredness (ego) is the main activator of other defects</a:t>
            </a:r>
          </a:p>
          <a:p>
            <a:pPr eaLnBrk="1" hangingPunct="1">
              <a:lnSpc>
                <a:spcPct val="90000"/>
              </a:lnSpc>
            </a:pPr>
            <a:r>
              <a:rPr lang="en-US" altLang="en-US" sz="2200"/>
              <a:t>Feelings of inferiority include: self-pity/ low self-esteem/ lack of self-worth/ lack of respect/ belief one is always wrong.</a:t>
            </a:r>
          </a:p>
          <a:p>
            <a:pPr eaLnBrk="1" hangingPunct="1">
              <a:lnSpc>
                <a:spcPct val="90000"/>
              </a:lnSpc>
            </a:pPr>
            <a:r>
              <a:rPr lang="en-US" altLang="en-US" sz="2200"/>
              <a:t>Need for validation. Need for approval.</a:t>
            </a:r>
          </a:p>
          <a:p>
            <a:pPr eaLnBrk="1" hangingPunct="1">
              <a:lnSpc>
                <a:spcPct val="90000"/>
              </a:lnSpc>
            </a:pPr>
            <a:r>
              <a:rPr lang="en-US" altLang="en-US" sz="2200"/>
              <a:t>Shame stems from pride</a:t>
            </a:r>
          </a:p>
          <a:p>
            <a:pPr eaLnBrk="1" hangingPunct="1">
              <a:lnSpc>
                <a:spcPct val="90000"/>
              </a:lnSpc>
              <a:buFont typeface="Wingdings 2" panose="05020102010507070707" pitchFamily="18" charset="2"/>
              <a:buNone/>
            </a:pPr>
            <a:endParaRPr lang="en-US" altLang="en-US" sz="2200"/>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93C823-E003-4EC9-95A5-AB67DF16EA4E}" type="slidenum">
              <a:rPr lang="en-US" altLang="en-US">
                <a:solidFill>
                  <a:srgbClr val="045C75"/>
                </a:solidFill>
                <a:latin typeface="Constantia" panose="02030602050306030303" pitchFamily="18" charset="0"/>
              </a:rPr>
              <a:pPr eaLnBrk="1" hangingPunct="1"/>
              <a:t>105</a:t>
            </a:fld>
            <a:endParaRPr lang="en-US" altLang="en-US">
              <a:solidFill>
                <a:srgbClr val="045C75"/>
              </a:solidFill>
              <a:latin typeface="Constantia" panose="02030602050306030303" pitchFamily="18" charset="0"/>
            </a:endParaRPr>
          </a:p>
        </p:txBody>
      </p:sp>
      <p:sp>
        <p:nvSpPr>
          <p:cNvPr id="130051" name="Rectangle 2"/>
          <p:cNvSpPr>
            <a:spLocks noGrp="1"/>
          </p:cNvSpPr>
          <p:nvPr>
            <p:ph type="title"/>
          </p:nvPr>
        </p:nvSpPr>
        <p:spPr/>
        <p:txBody>
          <a:bodyPr/>
          <a:lstStyle/>
          <a:p>
            <a:pPr eaLnBrk="1" hangingPunct="1"/>
            <a:r>
              <a:rPr lang="en-US" altLang="en-US"/>
              <a:t>Guidelines… continued</a:t>
            </a:r>
          </a:p>
        </p:txBody>
      </p:sp>
      <p:sp>
        <p:nvSpPr>
          <p:cNvPr id="130052" name="Rectangle 3"/>
          <p:cNvSpPr>
            <a:spLocks noGrp="1"/>
          </p:cNvSpPr>
          <p:nvPr>
            <p:ph type="body"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200"/>
              <a:t>2. Start with the Negative side of the sheet. Save the Positive portion of the inventory until after you have discussed your list of liabilities with your sharing partner.</a:t>
            </a:r>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D5C9BD-57CD-4803-B7CA-E92DE67B874D}" type="slidenum">
              <a:rPr lang="en-US" altLang="en-US">
                <a:solidFill>
                  <a:srgbClr val="045C75"/>
                </a:solidFill>
                <a:latin typeface="Constantia" panose="02030602050306030303" pitchFamily="18" charset="0"/>
              </a:rPr>
              <a:pPr eaLnBrk="1" hangingPunct="1"/>
              <a:t>106</a:t>
            </a:fld>
            <a:endParaRPr lang="en-US" altLang="en-US">
              <a:solidFill>
                <a:srgbClr val="045C75"/>
              </a:solidFill>
              <a:latin typeface="Constantia" panose="02030602050306030303" pitchFamily="18" charset="0"/>
            </a:endParaRPr>
          </a:p>
        </p:txBody>
      </p:sp>
      <p:sp>
        <p:nvSpPr>
          <p:cNvPr id="2052" name="Rectangle 2"/>
          <p:cNvSpPr>
            <a:spLocks noGrp="1"/>
          </p:cNvSpPr>
          <p:nvPr>
            <p:ph type="title"/>
          </p:nvPr>
        </p:nvSpPr>
        <p:spPr>
          <a:xfrm>
            <a:off x="457200" y="304800"/>
            <a:ext cx="8229600" cy="1143000"/>
          </a:xfrm>
        </p:spPr>
        <p:txBody>
          <a:bodyPr/>
          <a:lstStyle/>
          <a:p>
            <a:pPr algn="ctr" eaLnBrk="1" hangingPunct="1"/>
            <a:r>
              <a:rPr lang="en-US" altLang="en-US"/>
              <a:t>4</a:t>
            </a:r>
            <a:r>
              <a:rPr lang="en-US" altLang="en-US" baseline="30000"/>
              <a:t>th</a:t>
            </a:r>
            <a:r>
              <a:rPr lang="en-US" altLang="en-US"/>
              <a:t> Step Inventory</a:t>
            </a:r>
          </a:p>
        </p:txBody>
      </p:sp>
      <p:graphicFrame>
        <p:nvGraphicFramePr>
          <p:cNvPr id="2050" name="Object 3"/>
          <p:cNvGraphicFramePr>
            <a:graphicFrameLocks noGrp="1" noChangeAspect="1"/>
          </p:cNvGraphicFramePr>
          <p:nvPr>
            <p:ph idx="1"/>
          </p:nvPr>
        </p:nvGraphicFramePr>
        <p:xfrm>
          <a:off x="457200" y="1371600"/>
          <a:ext cx="8229600" cy="5257800"/>
        </p:xfrm>
        <a:graphic>
          <a:graphicData uri="http://schemas.openxmlformats.org/presentationml/2006/ole">
            <mc:AlternateContent xmlns:mc="http://schemas.openxmlformats.org/markup-compatibility/2006">
              <mc:Choice xmlns:v="urn:schemas-microsoft-com:vml" Requires="v">
                <p:oleObj spid="_x0000_s2084" name="Acrobat Document" r:id="rId3" imgW="6035563" imgH="4663844" progId="">
                  <p:embed/>
                </p:oleObj>
              </mc:Choice>
              <mc:Fallback>
                <p:oleObj name="Acrobat Document" r:id="rId3" imgW="6035563" imgH="4663844" progId="">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10FFBC-235B-4603-8964-990807A4EEDF}" type="slidenum">
              <a:rPr lang="en-US" altLang="en-US">
                <a:solidFill>
                  <a:srgbClr val="045C75"/>
                </a:solidFill>
                <a:latin typeface="Constantia" panose="02030602050306030303" pitchFamily="18" charset="0"/>
              </a:rPr>
              <a:pPr eaLnBrk="1" hangingPunct="1"/>
              <a:t>107</a:t>
            </a:fld>
            <a:endParaRPr lang="en-US" altLang="en-US">
              <a:solidFill>
                <a:srgbClr val="045C75"/>
              </a:solidFill>
              <a:latin typeface="Constantia" panose="02030602050306030303" pitchFamily="18" charset="0"/>
            </a:endParaRPr>
          </a:p>
        </p:txBody>
      </p:sp>
      <p:sp>
        <p:nvSpPr>
          <p:cNvPr id="131075" name="Rectangle 2"/>
          <p:cNvSpPr>
            <a:spLocks noGrp="1"/>
          </p:cNvSpPr>
          <p:nvPr>
            <p:ph type="title"/>
          </p:nvPr>
        </p:nvSpPr>
        <p:spPr>
          <a:xfrm>
            <a:off x="457200" y="704850"/>
            <a:ext cx="8229600" cy="742950"/>
          </a:xfrm>
        </p:spPr>
        <p:txBody>
          <a:bodyPr/>
          <a:lstStyle/>
          <a:p>
            <a:pPr eaLnBrk="1" hangingPunct="1"/>
            <a:r>
              <a:rPr lang="en-US" altLang="en-US" sz="3600"/>
              <a:t>Guidelines… continued</a:t>
            </a:r>
          </a:p>
        </p:txBody>
      </p:sp>
      <p:sp>
        <p:nvSpPr>
          <p:cNvPr id="131076" name="Rectangle 3"/>
          <p:cNvSpPr>
            <a:spLocks noGrp="1"/>
          </p:cNvSpPr>
          <p:nvPr>
            <p:ph type="body" idx="1"/>
          </p:nvPr>
        </p:nvSpPr>
        <p:spPr>
          <a:xfrm>
            <a:off x="533400" y="1447800"/>
            <a:ext cx="8229600" cy="4922838"/>
          </a:xfrm>
        </p:spPr>
        <p:txBody>
          <a:bodyPr/>
          <a:lstStyle/>
          <a:p>
            <a:pPr eaLnBrk="1" hangingPunct="1">
              <a:buFont typeface="Wingdings 2" panose="05020102010507070707" pitchFamily="18" charset="2"/>
              <a:buNone/>
            </a:pPr>
            <a:r>
              <a:rPr lang="en-US" altLang="en-US" sz="2400"/>
              <a:t>3. Look over the list of Liabilities. When a name comes to mind that you associate with one or more of your shortcomings, write it at the top of the column. Then below the name, put a </a:t>
            </a:r>
            <a:r>
              <a:rPr lang="en-US" altLang="en-US" sz="2400" b="1"/>
              <a:t>DOT </a:t>
            </a:r>
            <a:r>
              <a:rPr lang="en-US" altLang="en-US" sz="2400"/>
              <a:t>in the box to the right of the Defect that apply to you in regards to that person, institution or principle. Add other names as you think of them. Look over the Explanation of Terms sheet to help you in this process. The </a:t>
            </a:r>
            <a:r>
              <a:rPr lang="en-US" altLang="en-US" sz="2400" b="1"/>
              <a:t>DOTS </a:t>
            </a:r>
            <a:r>
              <a:rPr lang="en-US" altLang="en-US" sz="2400"/>
              <a:t>are reminders of the events and circumstances you need to talk about with your Sharing Partner. While writing our inventory we </a:t>
            </a:r>
            <a:r>
              <a:rPr lang="en-US" altLang="en-US" sz="2400" u="sng"/>
              <a:t>concentrate only on ourselves</a:t>
            </a:r>
            <a:r>
              <a:rPr lang="en-US" altLang="en-US" sz="2400"/>
              <a:t>. This is our inventory, not anyone else’s. We </a:t>
            </a:r>
            <a:r>
              <a:rPr lang="en-US" altLang="en-US" sz="2400" u="sng"/>
              <a:t>consider only our own involvement</a:t>
            </a:r>
            <a:r>
              <a:rPr lang="en-US" altLang="en-US" sz="2400"/>
              <a:t> in situations even when something may not have been entirely our fault.</a:t>
            </a:r>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4EDC85-181C-4FE4-8D1B-298613785809}" type="slidenum">
              <a:rPr lang="en-US" altLang="en-US">
                <a:solidFill>
                  <a:srgbClr val="045C75"/>
                </a:solidFill>
                <a:latin typeface="Constantia" panose="02030602050306030303" pitchFamily="18" charset="0"/>
              </a:rPr>
              <a:pPr eaLnBrk="1" hangingPunct="1"/>
              <a:t>108</a:t>
            </a:fld>
            <a:endParaRPr lang="en-US" altLang="en-US">
              <a:solidFill>
                <a:srgbClr val="045C75"/>
              </a:solidFill>
              <a:latin typeface="Constantia" panose="02030602050306030303" pitchFamily="18" charset="0"/>
            </a:endParaRPr>
          </a:p>
        </p:txBody>
      </p:sp>
      <p:sp>
        <p:nvSpPr>
          <p:cNvPr id="3076" name="Rectangle 2"/>
          <p:cNvSpPr>
            <a:spLocks noGrp="1"/>
          </p:cNvSpPr>
          <p:nvPr>
            <p:ph type="title"/>
          </p:nvPr>
        </p:nvSpPr>
        <p:spPr>
          <a:xfrm>
            <a:off x="457200" y="304800"/>
            <a:ext cx="8229600" cy="1143000"/>
          </a:xfrm>
        </p:spPr>
        <p:txBody>
          <a:bodyPr/>
          <a:lstStyle/>
          <a:p>
            <a:pPr algn="ctr" eaLnBrk="1" hangingPunct="1"/>
            <a:r>
              <a:rPr lang="en-US" altLang="en-US"/>
              <a:t>4</a:t>
            </a:r>
            <a:r>
              <a:rPr lang="en-US" altLang="en-US" baseline="30000"/>
              <a:t>th</a:t>
            </a:r>
            <a:r>
              <a:rPr lang="en-US" altLang="en-US"/>
              <a:t> Step Inventory</a:t>
            </a:r>
          </a:p>
        </p:txBody>
      </p:sp>
      <p:graphicFrame>
        <p:nvGraphicFramePr>
          <p:cNvPr id="3074" name="Object 3"/>
          <p:cNvGraphicFramePr>
            <a:graphicFrameLocks noGrp="1" noChangeAspect="1"/>
          </p:cNvGraphicFramePr>
          <p:nvPr>
            <p:ph idx="1"/>
          </p:nvPr>
        </p:nvGraphicFramePr>
        <p:xfrm>
          <a:off x="457200" y="1371600"/>
          <a:ext cx="8229600" cy="5257800"/>
        </p:xfrm>
        <a:graphic>
          <a:graphicData uri="http://schemas.openxmlformats.org/presentationml/2006/ole">
            <mc:AlternateContent xmlns:mc="http://schemas.openxmlformats.org/markup-compatibility/2006">
              <mc:Choice xmlns:v="urn:schemas-microsoft-com:vml" Requires="v">
                <p:oleObj spid="_x0000_s3108" name="Acrobat Document" r:id="rId3" imgW="6035563" imgH="4663844" progId="">
                  <p:embed/>
                </p:oleObj>
              </mc:Choice>
              <mc:Fallback>
                <p:oleObj name="Acrobat Document" r:id="rId3" imgW="6035563" imgH="4663844" progId="">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E5937-C665-49F4-9186-15866E087665}" type="slidenum">
              <a:rPr lang="en-US" altLang="en-US">
                <a:solidFill>
                  <a:srgbClr val="045C75"/>
                </a:solidFill>
                <a:latin typeface="Constantia" panose="02030602050306030303" pitchFamily="18" charset="0"/>
              </a:rPr>
              <a:pPr eaLnBrk="1" hangingPunct="1"/>
              <a:t>109</a:t>
            </a:fld>
            <a:endParaRPr lang="en-US" altLang="en-US">
              <a:solidFill>
                <a:srgbClr val="045C75"/>
              </a:solidFill>
              <a:latin typeface="Constantia" panose="02030602050306030303" pitchFamily="18" charset="0"/>
            </a:endParaRPr>
          </a:p>
        </p:txBody>
      </p:sp>
      <p:sp>
        <p:nvSpPr>
          <p:cNvPr id="132099" name="Rectangle 2"/>
          <p:cNvSpPr>
            <a:spLocks noGrp="1"/>
          </p:cNvSpPr>
          <p:nvPr>
            <p:ph type="title"/>
          </p:nvPr>
        </p:nvSpPr>
        <p:spPr/>
        <p:txBody>
          <a:bodyPr/>
          <a:lstStyle/>
          <a:p>
            <a:pPr eaLnBrk="1" hangingPunct="1"/>
            <a:r>
              <a:rPr lang="en-US" altLang="en-US"/>
              <a:t>Guidelines… continued</a:t>
            </a:r>
          </a:p>
        </p:txBody>
      </p:sp>
      <p:sp>
        <p:nvSpPr>
          <p:cNvPr id="132100" name="Rectangle 3"/>
          <p:cNvSpPr>
            <a:spLocks noGrp="1"/>
          </p:cNvSpPr>
          <p:nvPr>
            <p:ph type="body" idx="1"/>
          </p:nvPr>
        </p:nvSpPr>
        <p:spPr/>
        <p:txBody>
          <a:bodyPr/>
          <a:lstStyle/>
          <a:p>
            <a:pPr eaLnBrk="1" hangingPunct="1"/>
            <a:endParaRPr lang="en-US" altLang="en-US"/>
          </a:p>
          <a:p>
            <a:pPr eaLnBrk="1" hangingPunct="1">
              <a:buFont typeface="Wingdings 2" panose="05020102010507070707" pitchFamily="18" charset="2"/>
              <a:buNone/>
            </a:pPr>
            <a:r>
              <a:rPr lang="en-US" altLang="en-US"/>
              <a:t>4. After placing </a:t>
            </a:r>
            <a:r>
              <a:rPr lang="en-US" altLang="en-US" b="1"/>
              <a:t>DOTS </a:t>
            </a:r>
            <a:r>
              <a:rPr lang="en-US" altLang="en-US"/>
              <a:t>in the boxes to the right of the Defects that correspond to the names at the top of the columns, discuss with your Sharing Partner what they</a:t>
            </a:r>
            <a:r>
              <a:rPr lang="en-US" altLang="en-US" b="1"/>
              <a:t> </a:t>
            </a:r>
            <a:r>
              <a:rPr lang="en-US" altLang="en-US"/>
              <a:t>mean to you. Ask your Sharing Partner to write the highlights in a notebook or on a pad so you may use this as an amends list at a later date.</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67C9A6-EFA0-40AB-8FB1-08B3F52EDB25}" type="slidenum">
              <a:rPr lang="en-US" altLang="en-US">
                <a:solidFill>
                  <a:srgbClr val="045C75"/>
                </a:solidFill>
                <a:latin typeface="Constantia" panose="02030602050306030303" pitchFamily="18" charset="0"/>
              </a:rPr>
              <a:pPr eaLnBrk="1" hangingPunct="1"/>
              <a:t>11</a:t>
            </a:fld>
            <a:endParaRPr lang="en-US" altLang="en-US">
              <a:solidFill>
                <a:srgbClr val="045C75"/>
              </a:solidFill>
              <a:latin typeface="Constantia" panose="02030602050306030303" pitchFamily="18" charset="0"/>
            </a:endParaRPr>
          </a:p>
        </p:txBody>
      </p:sp>
      <p:sp>
        <p:nvSpPr>
          <p:cNvPr id="29699" name="Rectangle 2"/>
          <p:cNvSpPr>
            <a:spLocks noGrp="1"/>
          </p:cNvSpPr>
          <p:nvPr>
            <p:ph type="title"/>
          </p:nvPr>
        </p:nvSpPr>
        <p:spPr/>
        <p:txBody>
          <a:bodyPr/>
          <a:lstStyle/>
          <a:p>
            <a:pPr eaLnBrk="1" hangingPunct="1"/>
            <a:r>
              <a:rPr lang="en-US" altLang="en-US"/>
              <a:t>What We’ll Be Doing</a:t>
            </a:r>
          </a:p>
        </p:txBody>
      </p:sp>
      <p:sp>
        <p:nvSpPr>
          <p:cNvPr id="29700" name="Rectangle 3"/>
          <p:cNvSpPr>
            <a:spLocks noGrp="1"/>
          </p:cNvSpPr>
          <p:nvPr>
            <p:ph type="body" idx="1"/>
          </p:nvPr>
        </p:nvSpPr>
        <p:spPr/>
        <p:txBody>
          <a:bodyPr/>
          <a:lstStyle/>
          <a:p>
            <a:pPr marL="0" indent="0" eaLnBrk="1" hangingPunct="1">
              <a:buNone/>
            </a:pPr>
            <a:endParaRPr lang="en-US" altLang="en-US" dirty="0"/>
          </a:p>
          <a:p>
            <a:pPr eaLnBrk="1" hangingPunct="1"/>
            <a:r>
              <a:rPr lang="en-US" altLang="en-US" sz="2800" dirty="0"/>
              <a:t>Have fun! We assure you… </a:t>
            </a:r>
            <a:r>
              <a:rPr lang="en-US" altLang="en-US" sz="2800" i="1" dirty="0"/>
              <a:t>We will</a:t>
            </a:r>
            <a:r>
              <a:rPr lang="en-US" altLang="en-US" sz="2800" dirty="0"/>
              <a:t>!</a:t>
            </a:r>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AD7CF7-4EB9-483C-B647-AFDF7FDCF39A}" type="slidenum">
              <a:rPr lang="en-US" altLang="en-US">
                <a:solidFill>
                  <a:srgbClr val="045C75"/>
                </a:solidFill>
                <a:latin typeface="Constantia" panose="02030602050306030303" pitchFamily="18" charset="0"/>
              </a:rPr>
              <a:pPr eaLnBrk="1" hangingPunct="1"/>
              <a:t>110</a:t>
            </a:fld>
            <a:endParaRPr lang="en-US" altLang="en-US">
              <a:solidFill>
                <a:srgbClr val="045C75"/>
              </a:solidFill>
              <a:latin typeface="Constantia" panose="02030602050306030303" pitchFamily="18" charset="0"/>
            </a:endParaRPr>
          </a:p>
        </p:txBody>
      </p:sp>
      <p:sp>
        <p:nvSpPr>
          <p:cNvPr id="133123" name="Rectangle 2"/>
          <p:cNvSpPr>
            <a:spLocks noGrp="1"/>
          </p:cNvSpPr>
          <p:nvPr>
            <p:ph type="title"/>
          </p:nvPr>
        </p:nvSpPr>
        <p:spPr/>
        <p:txBody>
          <a:bodyPr/>
          <a:lstStyle/>
          <a:p>
            <a:pPr eaLnBrk="1" hangingPunct="1"/>
            <a:r>
              <a:rPr lang="en-US" altLang="en-US"/>
              <a:t>Guidelines… continued</a:t>
            </a:r>
          </a:p>
        </p:txBody>
      </p:sp>
      <p:sp>
        <p:nvSpPr>
          <p:cNvPr id="133124" name="Rectangle 3"/>
          <p:cNvSpPr>
            <a:spLocks noGrp="1"/>
          </p:cNvSpPr>
          <p:nvPr>
            <p:ph type="body" idx="1"/>
          </p:nvPr>
        </p:nvSpPr>
        <p:spPr/>
        <p:txBody>
          <a:bodyPr/>
          <a:lstStyle/>
          <a:p>
            <a:pPr eaLnBrk="1" hangingPunct="1"/>
            <a:endParaRPr lang="en-US" altLang="en-US" sz="2200"/>
          </a:p>
          <a:p>
            <a:pPr eaLnBrk="1" hangingPunct="1">
              <a:buFont typeface="Wingdings 2" panose="05020102010507070707" pitchFamily="18" charset="2"/>
              <a:buNone/>
            </a:pPr>
            <a:r>
              <a:rPr lang="en-US" altLang="en-US" sz="2400"/>
              <a:t>5. When you have described the various incidents associated with the </a:t>
            </a:r>
            <a:r>
              <a:rPr lang="en-US" altLang="en-US" sz="2400" b="1"/>
              <a:t>DOTS</a:t>
            </a:r>
            <a:r>
              <a:rPr lang="en-US" altLang="en-US" sz="2400"/>
              <a:t>, your Sharing Partner will help you determine if an amends needs to be made. If an amend needs to be made and you have decided upon a course of action change the </a:t>
            </a:r>
            <a:r>
              <a:rPr lang="en-US" altLang="en-US" sz="2400" b="1"/>
              <a:t>DOT </a:t>
            </a:r>
            <a:r>
              <a:rPr lang="en-US" altLang="en-US" sz="2400"/>
              <a:t>to a </a:t>
            </a:r>
            <a:r>
              <a:rPr lang="en-US" altLang="en-US" sz="2400" b="1"/>
              <a:t>CHECKMARK</a:t>
            </a:r>
            <a:r>
              <a:rPr lang="en-US" altLang="en-US" sz="2400"/>
              <a:t>. Not all </a:t>
            </a:r>
            <a:r>
              <a:rPr lang="en-US" altLang="en-US" sz="2400" b="1"/>
              <a:t>DOTS </a:t>
            </a:r>
            <a:r>
              <a:rPr lang="en-US" altLang="en-US" sz="2400"/>
              <a:t>will become </a:t>
            </a:r>
            <a:r>
              <a:rPr lang="en-US" altLang="en-US" sz="2400" b="1"/>
              <a:t>CHECKMARKS. </a:t>
            </a:r>
            <a:endParaRPr lang="en-US" altLang="en-US" sz="2400"/>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F2FFF3-3E03-4204-8C60-A040200FC86D}" type="slidenum">
              <a:rPr lang="en-US" altLang="en-US">
                <a:solidFill>
                  <a:srgbClr val="045C75"/>
                </a:solidFill>
                <a:latin typeface="Constantia" panose="02030602050306030303" pitchFamily="18" charset="0"/>
              </a:rPr>
              <a:pPr eaLnBrk="1" hangingPunct="1"/>
              <a:t>111</a:t>
            </a:fld>
            <a:endParaRPr lang="en-US" altLang="en-US">
              <a:solidFill>
                <a:srgbClr val="045C75"/>
              </a:solidFill>
              <a:latin typeface="Constantia" panose="02030602050306030303" pitchFamily="18" charset="0"/>
            </a:endParaRPr>
          </a:p>
        </p:txBody>
      </p:sp>
      <p:sp>
        <p:nvSpPr>
          <p:cNvPr id="134147" name="Rectangle 2"/>
          <p:cNvSpPr>
            <a:spLocks noGrp="1"/>
          </p:cNvSpPr>
          <p:nvPr>
            <p:ph type="title"/>
          </p:nvPr>
        </p:nvSpPr>
        <p:spPr/>
        <p:txBody>
          <a:bodyPr/>
          <a:lstStyle/>
          <a:p>
            <a:pPr eaLnBrk="1" hangingPunct="1"/>
            <a:r>
              <a:rPr lang="en-US" altLang="en-US"/>
              <a:t>Guidelines… continued</a:t>
            </a:r>
          </a:p>
        </p:txBody>
      </p:sp>
      <p:sp>
        <p:nvSpPr>
          <p:cNvPr id="134148" name="Rectangle 3"/>
          <p:cNvSpPr>
            <a:spLocks noGrp="1"/>
          </p:cNvSpPr>
          <p:nvPr>
            <p:ph type="body" idx="1"/>
          </p:nvPr>
        </p:nvSpPr>
        <p:spPr/>
        <p:txBody>
          <a:bodyPr/>
          <a:lstStyle/>
          <a:p>
            <a:pPr eaLnBrk="1" hangingPunct="1"/>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a:t>6. Once you have discussed the Defects, and agreed upon the amends, you will have determined what has kept you from finding the spiritual solution to your problems. Recovery comes from sharing our defects with God, ourselves and another person.</a:t>
            </a:r>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380755-C7BE-46CB-ADD5-463454FF4C22}" type="slidenum">
              <a:rPr lang="en-US" altLang="en-US">
                <a:solidFill>
                  <a:srgbClr val="045C75"/>
                </a:solidFill>
                <a:latin typeface="Constantia" panose="02030602050306030303" pitchFamily="18" charset="0"/>
              </a:rPr>
              <a:pPr eaLnBrk="1" hangingPunct="1"/>
              <a:t>112</a:t>
            </a:fld>
            <a:endParaRPr lang="en-US" altLang="en-US">
              <a:solidFill>
                <a:srgbClr val="045C75"/>
              </a:solidFill>
              <a:latin typeface="Constantia" panose="02030602050306030303" pitchFamily="18" charset="0"/>
            </a:endParaRPr>
          </a:p>
        </p:txBody>
      </p:sp>
      <p:sp>
        <p:nvSpPr>
          <p:cNvPr id="139267" name="Rectangle 2"/>
          <p:cNvSpPr>
            <a:spLocks noGrp="1"/>
          </p:cNvSpPr>
          <p:nvPr>
            <p:ph type="title"/>
          </p:nvPr>
        </p:nvSpPr>
        <p:spPr/>
        <p:txBody>
          <a:bodyPr/>
          <a:lstStyle/>
          <a:p>
            <a:pPr eaLnBrk="1" hangingPunct="1"/>
            <a:r>
              <a:rPr lang="en-US" altLang="en-US"/>
              <a:t>Guidelines… continued</a:t>
            </a:r>
          </a:p>
        </p:txBody>
      </p:sp>
      <p:sp>
        <p:nvSpPr>
          <p:cNvPr id="139268" name="Rectangle 3"/>
          <p:cNvSpPr>
            <a:spLocks noGrp="1"/>
          </p:cNvSpPr>
          <p:nvPr>
            <p:ph type="body"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a:t>7. Your Sharing Partner ends the session by describing the Assets that you already have (those items with the least number of check marks).</a:t>
            </a:r>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01F0BB-422D-4AAA-8E49-74790EC6EF19}" type="slidenum">
              <a:rPr lang="en-US" altLang="en-US">
                <a:solidFill>
                  <a:srgbClr val="045C75"/>
                </a:solidFill>
                <a:latin typeface="Constantia" panose="02030602050306030303" pitchFamily="18" charset="0"/>
              </a:rPr>
              <a:pPr eaLnBrk="1" hangingPunct="1"/>
              <a:t>113</a:t>
            </a:fld>
            <a:endParaRPr lang="en-US" altLang="en-US">
              <a:solidFill>
                <a:srgbClr val="045C75"/>
              </a:solidFill>
              <a:latin typeface="Constantia" panose="02030602050306030303" pitchFamily="18" charset="0"/>
            </a:endParaRPr>
          </a:p>
        </p:txBody>
      </p:sp>
      <p:sp>
        <p:nvSpPr>
          <p:cNvPr id="140291" name="Rectangle 2"/>
          <p:cNvSpPr>
            <a:spLocks noGrp="1"/>
          </p:cNvSpPr>
          <p:nvPr>
            <p:ph type="title"/>
          </p:nvPr>
        </p:nvSpPr>
        <p:spPr/>
        <p:txBody>
          <a:bodyPr/>
          <a:lstStyle/>
          <a:p>
            <a:pPr eaLnBrk="1" hangingPunct="1"/>
            <a:r>
              <a:rPr lang="en-US" altLang="en-US"/>
              <a:t>Guidelines… continued</a:t>
            </a:r>
          </a:p>
        </p:txBody>
      </p:sp>
      <p:sp>
        <p:nvSpPr>
          <p:cNvPr id="140292" name="Rectangle 3"/>
          <p:cNvSpPr>
            <a:spLocks noGrp="1"/>
          </p:cNvSpPr>
          <p:nvPr>
            <p:ph type="body" idx="1"/>
          </p:nvPr>
        </p:nvSpPr>
        <p:spPr/>
        <p:txBody>
          <a:bodyPr/>
          <a:lstStyle/>
          <a:p>
            <a:pPr eaLnBrk="1" hangingPunct="1"/>
            <a:endParaRPr lang="en-US" altLang="en-US"/>
          </a:p>
          <a:p>
            <a:pPr eaLnBrk="1" hangingPunct="1">
              <a:buFont typeface="Wingdings 2" panose="05020102010507070707" pitchFamily="18" charset="2"/>
              <a:buNone/>
            </a:pPr>
            <a:r>
              <a:rPr lang="en-US" altLang="en-US"/>
              <a:t>The Defects with </a:t>
            </a:r>
            <a:r>
              <a:rPr lang="en-US" altLang="en-US" b="1"/>
              <a:t>CHECKMARKS </a:t>
            </a:r>
            <a:r>
              <a:rPr lang="en-US" altLang="en-US"/>
              <a:t>to the right of them are the shortcomings you can turn over to the God of your understanding in Steps Six and Seven. The names above the </a:t>
            </a:r>
            <a:r>
              <a:rPr lang="en-US" altLang="en-US" b="1"/>
              <a:t>CHECKMARKS </a:t>
            </a:r>
            <a:r>
              <a:rPr lang="en-US" altLang="en-US"/>
              <a:t>become your Eighth Step amends list. The </a:t>
            </a:r>
            <a:r>
              <a:rPr lang="en-US" altLang="en-US" b="1"/>
              <a:t>CHECKMARKS </a:t>
            </a:r>
            <a:r>
              <a:rPr lang="en-US" altLang="en-US"/>
              <a:t>and the notes taken identify the specific amends you are to make in Step Nine. </a:t>
            </a:r>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a:t>Therefore, you have everything you need to takes steps Four through Nine.</a:t>
            </a:r>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542185-A417-4B93-8DC2-E907F69FFF78}" type="slidenum">
              <a:rPr lang="en-US" altLang="en-US">
                <a:solidFill>
                  <a:srgbClr val="045C75"/>
                </a:solidFill>
                <a:latin typeface="Constantia" panose="02030602050306030303" pitchFamily="18" charset="0"/>
              </a:rPr>
              <a:pPr eaLnBrk="1" hangingPunct="1"/>
              <a:t>114</a:t>
            </a:fld>
            <a:endParaRPr lang="en-US" altLang="en-US">
              <a:solidFill>
                <a:srgbClr val="045C75"/>
              </a:solidFill>
              <a:latin typeface="Constantia" panose="02030602050306030303" pitchFamily="18" charset="0"/>
            </a:endParaRPr>
          </a:p>
        </p:txBody>
      </p:sp>
      <p:sp>
        <p:nvSpPr>
          <p:cNvPr id="4100" name="Rectangle 2"/>
          <p:cNvSpPr>
            <a:spLocks noGrp="1"/>
          </p:cNvSpPr>
          <p:nvPr>
            <p:ph type="title"/>
          </p:nvPr>
        </p:nvSpPr>
        <p:spPr>
          <a:xfrm>
            <a:off x="457200" y="304800"/>
            <a:ext cx="8229600" cy="1143000"/>
          </a:xfrm>
        </p:spPr>
        <p:txBody>
          <a:bodyPr/>
          <a:lstStyle/>
          <a:p>
            <a:pPr algn="ctr" eaLnBrk="1" hangingPunct="1"/>
            <a:r>
              <a:rPr lang="en-US" altLang="en-US"/>
              <a:t>4</a:t>
            </a:r>
            <a:r>
              <a:rPr lang="en-US" altLang="en-US" baseline="30000"/>
              <a:t>th</a:t>
            </a:r>
            <a:r>
              <a:rPr lang="en-US" altLang="en-US"/>
              <a:t> Step Inventory</a:t>
            </a:r>
          </a:p>
        </p:txBody>
      </p:sp>
      <p:graphicFrame>
        <p:nvGraphicFramePr>
          <p:cNvPr id="4098" name="Object 3"/>
          <p:cNvGraphicFramePr>
            <a:graphicFrameLocks noGrp="1" noChangeAspect="1"/>
          </p:cNvGraphicFramePr>
          <p:nvPr>
            <p:ph idx="1"/>
          </p:nvPr>
        </p:nvGraphicFramePr>
        <p:xfrm>
          <a:off x="457200" y="1371600"/>
          <a:ext cx="8229600" cy="5257800"/>
        </p:xfrm>
        <a:graphic>
          <a:graphicData uri="http://schemas.openxmlformats.org/presentationml/2006/ole">
            <mc:AlternateContent xmlns:mc="http://schemas.openxmlformats.org/markup-compatibility/2006">
              <mc:Choice xmlns:v="urn:schemas-microsoft-com:vml" Requires="v">
                <p:oleObj spid="_x0000_s4132" name="Acrobat Document" r:id="rId3" imgW="6035563" imgH="4663844" progId="">
                  <p:embed/>
                </p:oleObj>
              </mc:Choice>
              <mc:Fallback>
                <p:oleObj name="Acrobat Document" r:id="rId3" imgW="6035563" imgH="4663844" progId="">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327A76-D075-4357-A480-88423D066B79}" type="slidenum">
              <a:rPr lang="en-US" altLang="en-US">
                <a:solidFill>
                  <a:srgbClr val="045C75"/>
                </a:solidFill>
                <a:latin typeface="Constantia" panose="02030602050306030303" pitchFamily="18" charset="0"/>
              </a:rPr>
              <a:pPr eaLnBrk="1" hangingPunct="1"/>
              <a:t>115</a:t>
            </a:fld>
            <a:endParaRPr lang="en-US" altLang="en-US">
              <a:solidFill>
                <a:srgbClr val="045C75"/>
              </a:solidFill>
              <a:latin typeface="Constantia" panose="02030602050306030303" pitchFamily="18" charset="0"/>
            </a:endParaRPr>
          </a:p>
        </p:txBody>
      </p:sp>
      <p:sp>
        <p:nvSpPr>
          <p:cNvPr id="141315" name="Title 1"/>
          <p:cNvSpPr>
            <a:spLocks noGrp="1"/>
          </p:cNvSpPr>
          <p:nvPr>
            <p:ph type="title"/>
          </p:nvPr>
        </p:nvSpPr>
        <p:spPr/>
        <p:txBody>
          <a:bodyPr/>
          <a:lstStyle/>
          <a:p>
            <a:pPr eaLnBrk="1" hangingPunct="1"/>
            <a:r>
              <a:rPr lang="en-US" altLang="en-US" sz="3200"/>
              <a:t>H&amp;W p47, par1, line1</a:t>
            </a:r>
          </a:p>
        </p:txBody>
      </p:sp>
      <p:sp>
        <p:nvSpPr>
          <p:cNvPr id="141316" name="Content Placeholder 2"/>
          <p:cNvSpPr>
            <a:spLocks noGrp="1"/>
          </p:cNvSpPr>
          <p:nvPr>
            <p:ph idx="1"/>
          </p:nvPr>
        </p:nvSpPr>
        <p:spPr/>
        <p:txBody>
          <a:bodyPr/>
          <a:lstStyle/>
          <a:p>
            <a:pPr eaLnBrk="1" hangingPunct="1"/>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 Fourth Step provides us with the initial insight we need to grow.”</a:t>
            </a:r>
            <a:endParaRPr lang="en-US" altLang="en-US" sz="360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B3001A-87C3-46B7-8BD7-20E7A7748CA4}" type="slidenum">
              <a:rPr lang="en-US" altLang="en-US">
                <a:solidFill>
                  <a:srgbClr val="045C75"/>
                </a:solidFill>
                <a:latin typeface="Constantia" panose="02030602050306030303" pitchFamily="18" charset="0"/>
              </a:rPr>
              <a:pPr eaLnBrk="1" hangingPunct="1"/>
              <a:t>116</a:t>
            </a:fld>
            <a:endParaRPr lang="en-US" altLang="en-US">
              <a:solidFill>
                <a:srgbClr val="045C75"/>
              </a:solidFill>
              <a:latin typeface="Constantia" panose="02030602050306030303" pitchFamily="18" charset="0"/>
            </a:endParaRPr>
          </a:p>
        </p:txBody>
      </p:sp>
      <p:sp>
        <p:nvSpPr>
          <p:cNvPr id="142339" name="Title 1"/>
          <p:cNvSpPr>
            <a:spLocks noGrp="1"/>
          </p:cNvSpPr>
          <p:nvPr>
            <p:ph type="title"/>
          </p:nvPr>
        </p:nvSpPr>
        <p:spPr/>
        <p:txBody>
          <a:bodyPr/>
          <a:lstStyle/>
          <a:p>
            <a:pPr eaLnBrk="1" hangingPunct="1"/>
            <a:r>
              <a:rPr lang="en-US" altLang="en-US" sz="3200" i="1"/>
              <a:t>H&amp;W p47, par1, line10:</a:t>
            </a:r>
            <a:endParaRPr lang="en-US" altLang="en-US" sz="3200"/>
          </a:p>
        </p:txBody>
      </p:sp>
      <p:sp>
        <p:nvSpPr>
          <p:cNvPr id="142340"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“After we have written a number of inventories, we may discover that our first Fourth Step merely scratched the surface.”</a:t>
            </a:r>
            <a:endParaRPr lang="en-US" altLang="en-US" sz="360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AD4BE8-E84F-4D86-AFD0-01D037AC8A84}" type="slidenum">
              <a:rPr lang="en-US" altLang="en-US">
                <a:solidFill>
                  <a:srgbClr val="045C75"/>
                </a:solidFill>
                <a:latin typeface="Constantia" panose="02030602050306030303" pitchFamily="18" charset="0"/>
              </a:rPr>
              <a:pPr eaLnBrk="1" hangingPunct="1"/>
              <a:t>117</a:t>
            </a:fld>
            <a:endParaRPr lang="en-US" altLang="en-US">
              <a:solidFill>
                <a:srgbClr val="045C75"/>
              </a:solidFill>
              <a:latin typeface="Constantia" panose="02030602050306030303" pitchFamily="18" charset="0"/>
            </a:endParaRPr>
          </a:p>
        </p:txBody>
      </p:sp>
      <p:sp>
        <p:nvSpPr>
          <p:cNvPr id="143363" name="Title 1"/>
          <p:cNvSpPr>
            <a:spLocks noGrp="1"/>
          </p:cNvSpPr>
          <p:nvPr>
            <p:ph type="title"/>
          </p:nvPr>
        </p:nvSpPr>
        <p:spPr/>
        <p:txBody>
          <a:bodyPr/>
          <a:lstStyle/>
          <a:p>
            <a:pPr eaLnBrk="1" hangingPunct="1"/>
            <a:r>
              <a:rPr lang="en-US" altLang="en-US" b="1"/>
              <a:t>STEP FIVE</a:t>
            </a:r>
            <a:endParaRPr lang="en-US" altLang="en-US"/>
          </a:p>
        </p:txBody>
      </p:sp>
      <p:sp>
        <p:nvSpPr>
          <p:cNvPr id="14336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a:t>“We admitted to God, to ourselves, and to another human being the exact nature of our wrongs.”</a:t>
            </a:r>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F77E13-BF5E-4837-87F7-BEFADB274977}" type="slidenum">
              <a:rPr lang="en-US" altLang="en-US">
                <a:solidFill>
                  <a:srgbClr val="045C75"/>
                </a:solidFill>
                <a:latin typeface="Constantia" panose="02030602050306030303" pitchFamily="18" charset="0"/>
              </a:rPr>
              <a:pPr eaLnBrk="1" hangingPunct="1"/>
              <a:t>118</a:t>
            </a:fld>
            <a:endParaRPr lang="en-US" altLang="en-US">
              <a:solidFill>
                <a:srgbClr val="045C75"/>
              </a:solidFill>
              <a:latin typeface="Constantia" panose="02030602050306030303" pitchFamily="18" charset="0"/>
            </a:endParaRPr>
          </a:p>
        </p:txBody>
      </p:sp>
      <p:sp>
        <p:nvSpPr>
          <p:cNvPr id="144387" name="Title 1"/>
          <p:cNvSpPr>
            <a:spLocks noGrp="1"/>
          </p:cNvSpPr>
          <p:nvPr>
            <p:ph type="title"/>
          </p:nvPr>
        </p:nvSpPr>
        <p:spPr/>
        <p:txBody>
          <a:bodyPr/>
          <a:lstStyle/>
          <a:p>
            <a:pPr eaLnBrk="1" hangingPunct="1"/>
            <a:r>
              <a:rPr lang="en-US" altLang="en-US" sz="3200"/>
              <a:t>H&amp;W p49, par1</a:t>
            </a:r>
          </a:p>
        </p:txBody>
      </p:sp>
      <p:sp>
        <p:nvSpPr>
          <p:cNvPr id="1443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endParaRPr lang="en-US" altLang="en-US" i="1" dirty="0"/>
          </a:p>
          <a:p>
            <a:pPr eaLnBrk="1" hangingPunct="1">
              <a:buFont typeface="Wingdings 2" panose="05020102010507070707" pitchFamily="18" charset="2"/>
              <a:buNone/>
            </a:pPr>
            <a:r>
              <a:rPr lang="en-US" altLang="en-US" sz="3600" i="1" dirty="0"/>
              <a:t>“Now that we have completed our written inventory, it is essential that we share it </a:t>
            </a:r>
            <a:r>
              <a:rPr lang="en-US" altLang="en-US" sz="3600" b="1" i="1" dirty="0">
                <a:solidFill>
                  <a:srgbClr val="FF0000"/>
                </a:solidFill>
              </a:rPr>
              <a:t>promptly</a:t>
            </a:r>
            <a:r>
              <a:rPr lang="en-US" altLang="en-US" sz="3600" i="1" dirty="0"/>
              <a:t>. The sooner we work our Fifth Step, the stronger the foundation of our recovery will be.”</a:t>
            </a:r>
            <a:endParaRPr lang="en-US" altLang="en-US" sz="3600" dirty="0"/>
          </a:p>
        </p:txBody>
      </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9BF7A2-61DC-4AD8-A4C9-9B74EDBD0C60}" type="slidenum">
              <a:rPr lang="en-US" altLang="en-US">
                <a:solidFill>
                  <a:srgbClr val="045C75"/>
                </a:solidFill>
                <a:latin typeface="Constantia" panose="02030602050306030303" pitchFamily="18" charset="0"/>
              </a:rPr>
              <a:pPr eaLnBrk="1" hangingPunct="1"/>
              <a:t>119</a:t>
            </a:fld>
            <a:endParaRPr lang="en-US" altLang="en-US">
              <a:solidFill>
                <a:srgbClr val="045C75"/>
              </a:solidFill>
              <a:latin typeface="Constantia" panose="02030602050306030303" pitchFamily="18" charset="0"/>
            </a:endParaRPr>
          </a:p>
        </p:txBody>
      </p:sp>
      <p:sp>
        <p:nvSpPr>
          <p:cNvPr id="145411" name="Title 1"/>
          <p:cNvSpPr>
            <a:spLocks noGrp="1"/>
          </p:cNvSpPr>
          <p:nvPr>
            <p:ph type="title"/>
          </p:nvPr>
        </p:nvSpPr>
        <p:spPr>
          <a:xfrm>
            <a:off x="457200" y="228600"/>
            <a:ext cx="8229600" cy="1143000"/>
          </a:xfrm>
        </p:spPr>
        <p:txBody>
          <a:bodyPr/>
          <a:lstStyle/>
          <a:p>
            <a:pPr eaLnBrk="1" hangingPunct="1"/>
            <a:r>
              <a:rPr lang="en-US" altLang="en-US" sz="3200"/>
              <a:t>H&amp;W p49, par2-3</a:t>
            </a:r>
          </a:p>
        </p:txBody>
      </p:sp>
      <p:sp>
        <p:nvSpPr>
          <p:cNvPr id="145412" name="Content Placeholder 2"/>
          <p:cNvSpPr>
            <a:spLocks noGrp="1"/>
          </p:cNvSpPr>
          <p:nvPr>
            <p:ph idx="1"/>
          </p:nvPr>
        </p:nvSpPr>
        <p:spPr>
          <a:xfrm>
            <a:off x="457200" y="1371600"/>
            <a:ext cx="8229600" cy="5181600"/>
          </a:xfrm>
        </p:spPr>
        <p:txBody>
          <a:bodyPr/>
          <a:lstStyle/>
          <a:p>
            <a:pPr eaLnBrk="1" hangingPunct="1">
              <a:lnSpc>
                <a:spcPct val="90000"/>
              </a:lnSpc>
              <a:buFont typeface="Wingdings 2" panose="05020102010507070707" pitchFamily="18" charset="2"/>
              <a:buNone/>
            </a:pPr>
            <a:r>
              <a:rPr lang="en-US" altLang="en-US" i="1"/>
              <a:t>“Despite our desire to recover, we may find that we're feeling frightened at this point. This fear is only natural. After all, we're about to confront the exact nature of our wrongs, candidly admitting our secrets to God, to ourselves, and to another human being. If we allow our feelings of shame or our fears of change and rejection to stop our progress, our problems are only compounded. If we stop moving forward in our recovery, if we cease making every possible effort to recover, we will have given in to the disease of addiction. We must overcome our fear and work the Fifth Step if we are to make any significant changes in the way we live. We gather our courage and go on.”</a:t>
            </a:r>
            <a:endParaRPr lang="en-US" altLang="en-US"/>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6"/>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349876-CA68-4FBE-978A-15F234475A80}" type="slidenum">
              <a:rPr lang="en-US" altLang="en-US">
                <a:solidFill>
                  <a:srgbClr val="D1EAEE"/>
                </a:solidFill>
                <a:latin typeface="Constantia" panose="02030602050306030303" pitchFamily="18" charset="0"/>
              </a:rPr>
              <a:pPr eaLnBrk="1" hangingPunct="1"/>
              <a:t>12</a:t>
            </a:fld>
            <a:endParaRPr lang="en-US" altLang="en-US">
              <a:solidFill>
                <a:srgbClr val="D1EAEE"/>
              </a:solidFill>
              <a:latin typeface="Constantia" panose="02030602050306030303" pitchFamily="18" charset="0"/>
            </a:endParaRPr>
          </a:p>
        </p:txBody>
      </p:sp>
      <p:sp>
        <p:nvSpPr>
          <p:cNvPr id="2" name="Title 1"/>
          <p:cNvSpPr>
            <a:spLocks noGrp="1"/>
          </p:cNvSpPr>
          <p:nvPr>
            <p:ph type="ctrTitle"/>
          </p:nvPr>
        </p:nvSpPr>
        <p:spPr>
          <a:xfrm>
            <a:off x="6350" y="1143000"/>
            <a:ext cx="7851648" cy="1828800"/>
          </a:xfrm>
          <a:ln>
            <a:miter lim="800000"/>
            <a:headEnd/>
            <a:tailEnd/>
          </a:ln>
        </p:spPr>
        <p:txBody>
          <a:bodyPr/>
          <a:lstStyle/>
          <a:p>
            <a:pPr eaLnBrk="1" fontAlgn="auto" hangingPunct="1">
              <a:spcAft>
                <a:spcPts val="0"/>
              </a:spcAft>
              <a:defRPr/>
            </a:pPr>
            <a:r>
              <a:rPr lang="en-US" dirty="0"/>
              <a:t>Work The Steps Or Die</a:t>
            </a:r>
          </a:p>
        </p:txBody>
      </p:sp>
      <p:sp>
        <p:nvSpPr>
          <p:cNvPr id="16388" name="Subtitle 2"/>
          <p:cNvSpPr>
            <a:spLocks noGrp="1"/>
          </p:cNvSpPr>
          <p:nvPr>
            <p:ph type="subTitle" idx="1"/>
          </p:nvPr>
        </p:nvSpPr>
        <p:spPr>
          <a:xfrm>
            <a:off x="381000" y="3124200"/>
            <a:ext cx="7854950" cy="1752600"/>
          </a:xfrm>
        </p:spPr>
        <p:txBody>
          <a:bodyPr/>
          <a:lstStyle/>
          <a:p>
            <a:pPr marR="0" eaLnBrk="1" hangingPunct="1"/>
            <a:endParaRPr lang="en-US" altLang="en-US" sz="1800"/>
          </a:p>
        </p:txBody>
      </p:sp>
      <p:pic>
        <p:nvPicPr>
          <p:cNvPr id="16389" name="Picture 6" descr="na_basic_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66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na_h&amp;w_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17870"/>
      </p:ext>
    </p:extLst>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EF8E38-2AB9-44C0-8BCE-FC9F398C8C66}" type="slidenum">
              <a:rPr lang="en-US" altLang="en-US">
                <a:solidFill>
                  <a:srgbClr val="045C75"/>
                </a:solidFill>
                <a:latin typeface="Constantia" panose="02030602050306030303" pitchFamily="18" charset="0"/>
              </a:rPr>
              <a:pPr eaLnBrk="1" hangingPunct="1"/>
              <a:t>120</a:t>
            </a:fld>
            <a:endParaRPr lang="en-US" altLang="en-US">
              <a:solidFill>
                <a:srgbClr val="045C75"/>
              </a:solidFill>
              <a:latin typeface="Constantia" panose="02030602050306030303" pitchFamily="18" charset="0"/>
            </a:endParaRPr>
          </a:p>
        </p:txBody>
      </p:sp>
      <p:sp>
        <p:nvSpPr>
          <p:cNvPr id="146435" name="Title 1"/>
          <p:cNvSpPr>
            <a:spLocks noGrp="1"/>
          </p:cNvSpPr>
          <p:nvPr>
            <p:ph type="title"/>
          </p:nvPr>
        </p:nvSpPr>
        <p:spPr/>
        <p:txBody>
          <a:bodyPr/>
          <a:lstStyle/>
          <a:p>
            <a:pPr eaLnBrk="1" hangingPunct="1"/>
            <a:r>
              <a:rPr lang="en-US" altLang="en-US" sz="3200"/>
              <a:t>H&amp;W p50, line7</a:t>
            </a:r>
          </a:p>
        </p:txBody>
      </p:sp>
      <p:sp>
        <p:nvSpPr>
          <p:cNvPr id="14643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“Following our Third Step decision with the action of the Fourth and Fifth Steps will lead us to a closer relationship with our Higher Power.”</a:t>
            </a:r>
            <a:endParaRPr lang="en-US" altLang="en-US" sz="3600"/>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04DA0B-F345-45B7-97C2-7BEFD54024D0}" type="slidenum">
              <a:rPr lang="en-US" altLang="en-US">
                <a:solidFill>
                  <a:srgbClr val="045C75"/>
                </a:solidFill>
                <a:latin typeface="Constantia" panose="02030602050306030303" pitchFamily="18" charset="0"/>
              </a:rPr>
              <a:pPr eaLnBrk="1" hangingPunct="1"/>
              <a:t>121</a:t>
            </a:fld>
            <a:endParaRPr lang="en-US" altLang="en-US">
              <a:solidFill>
                <a:srgbClr val="045C75"/>
              </a:solidFill>
              <a:latin typeface="Constantia" panose="02030602050306030303" pitchFamily="18" charset="0"/>
            </a:endParaRPr>
          </a:p>
        </p:txBody>
      </p:sp>
      <p:sp>
        <p:nvSpPr>
          <p:cNvPr id="147459" name="Title 1"/>
          <p:cNvSpPr>
            <a:spLocks noGrp="1"/>
          </p:cNvSpPr>
          <p:nvPr>
            <p:ph type="title"/>
          </p:nvPr>
        </p:nvSpPr>
        <p:spPr/>
        <p:txBody>
          <a:bodyPr/>
          <a:lstStyle/>
          <a:p>
            <a:pPr eaLnBrk="1" hangingPunct="1"/>
            <a:r>
              <a:rPr lang="en-US" altLang="en-US" sz="3200"/>
              <a:t>H&amp;W p52, par3- p53</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i="1" dirty="0"/>
              <a:t>“The person who listens to our Fifth Step should be someone who understands the process of recovery we are involved in and is willing to help us through it. We have found that an ideal listener will have enough compassion to honor our feelings, enough integrity to respect our confidences, and enough insight to help us keep the exact nature of our wrongs within our field of vision. Knowing that we are sharing our inventory, she or he will help us to avoid getting sidetracked by blaming others for the things we've written about in our Fourth Step.”</a:t>
            </a:r>
            <a:endParaRPr lang="en-US" dirty="0"/>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BBCE62-E63D-4589-8B92-032A34AA77FA}" type="slidenum">
              <a:rPr lang="en-US" altLang="en-US">
                <a:solidFill>
                  <a:srgbClr val="045C75"/>
                </a:solidFill>
                <a:latin typeface="Constantia" panose="02030602050306030303" pitchFamily="18" charset="0"/>
              </a:rPr>
              <a:pPr eaLnBrk="1" hangingPunct="1"/>
              <a:t>122</a:t>
            </a:fld>
            <a:endParaRPr lang="en-US" altLang="en-US">
              <a:solidFill>
                <a:srgbClr val="045C75"/>
              </a:solidFill>
              <a:latin typeface="Constantia" panose="02030602050306030303" pitchFamily="18" charset="0"/>
            </a:endParaRPr>
          </a:p>
        </p:txBody>
      </p:sp>
      <p:sp>
        <p:nvSpPr>
          <p:cNvPr id="148483" name="Title 1"/>
          <p:cNvSpPr>
            <a:spLocks noGrp="1"/>
          </p:cNvSpPr>
          <p:nvPr>
            <p:ph type="title"/>
          </p:nvPr>
        </p:nvSpPr>
        <p:spPr/>
        <p:txBody>
          <a:bodyPr/>
          <a:lstStyle/>
          <a:p>
            <a:pPr eaLnBrk="1" hangingPunct="1"/>
            <a:r>
              <a:rPr lang="en-US" altLang="en-US" sz="3200"/>
              <a:t>H&amp;W p53, par1</a:t>
            </a:r>
          </a:p>
        </p:txBody>
      </p:sp>
      <p:sp>
        <p:nvSpPr>
          <p:cNvPr id="14848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“Although we know we are going to derive meaningful benefits from working this step, we may still need to take a moment to reaffirm our surrender and the decision we made in the Third Step. We can invite God into this process, we may want to say a prayer. The prayer can be anything that reaffirms our commitment to recovery. Praying with the person hearing our Fifth Step can be a profoundly intimate experience.”</a:t>
            </a:r>
            <a:endParaRPr lang="en-US" altLang="en-US"/>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85197A-F007-4AC5-A76A-F67B28C7A5A8}" type="slidenum">
              <a:rPr lang="en-US" altLang="en-US">
                <a:solidFill>
                  <a:srgbClr val="045C75"/>
                </a:solidFill>
                <a:latin typeface="Constantia" panose="02030602050306030303" pitchFamily="18" charset="0"/>
              </a:rPr>
              <a:pPr eaLnBrk="1" hangingPunct="1"/>
              <a:t>123</a:t>
            </a:fld>
            <a:endParaRPr lang="en-US" altLang="en-US">
              <a:solidFill>
                <a:srgbClr val="045C75"/>
              </a:solidFill>
              <a:latin typeface="Constantia" panose="02030602050306030303" pitchFamily="18" charset="0"/>
            </a:endParaRPr>
          </a:p>
        </p:txBody>
      </p:sp>
      <p:sp>
        <p:nvSpPr>
          <p:cNvPr id="149507" name="Title 1"/>
          <p:cNvSpPr>
            <a:spLocks noGrp="1"/>
          </p:cNvSpPr>
          <p:nvPr>
            <p:ph type="title"/>
          </p:nvPr>
        </p:nvSpPr>
        <p:spPr>
          <a:xfrm>
            <a:off x="457200" y="457200"/>
            <a:ext cx="8229600" cy="868363"/>
          </a:xfrm>
        </p:spPr>
        <p:txBody>
          <a:bodyPr/>
          <a:lstStyle/>
          <a:p>
            <a:pPr eaLnBrk="1" hangingPunct="1"/>
            <a:r>
              <a:rPr lang="en-US" altLang="en-US" sz="3200"/>
              <a:t>H&amp;W p53, par2- p54</a:t>
            </a:r>
          </a:p>
        </p:txBody>
      </p:sp>
      <p:sp>
        <p:nvSpPr>
          <p:cNvPr id="149508" name="Content Placeholder 2"/>
          <p:cNvSpPr>
            <a:spLocks noGrp="1"/>
          </p:cNvSpPr>
          <p:nvPr>
            <p:ph idx="1"/>
          </p:nvPr>
        </p:nvSpPr>
        <p:spPr>
          <a:xfrm>
            <a:off x="457200" y="838200"/>
            <a:ext cx="8229600" cy="5867400"/>
          </a:xfrm>
        </p:spPr>
        <p:txBody>
          <a:bodyPr/>
          <a:lstStyle/>
          <a:p>
            <a:pPr eaLnBrk="1" hangingPunct="1">
              <a:buFont typeface="Wingdings 2" panose="05020102010507070707" pitchFamily="18" charset="2"/>
              <a:buNone/>
            </a:pPr>
            <a:endParaRPr lang="en-US" altLang="en-US" sz="3200" i="1" dirty="0"/>
          </a:p>
          <a:p>
            <a:pPr eaLnBrk="1" hangingPunct="1">
              <a:buFont typeface="Wingdings 2" panose="05020102010507070707" pitchFamily="18" charset="2"/>
              <a:buNone/>
            </a:pPr>
            <a:endParaRPr lang="en-US" altLang="en-US" sz="2800" i="1" dirty="0"/>
          </a:p>
          <a:p>
            <a:pPr eaLnBrk="1" hangingPunct="1">
              <a:buFont typeface="Wingdings 2" panose="05020102010507070707" pitchFamily="18" charset="2"/>
              <a:buNone/>
            </a:pPr>
            <a:r>
              <a:rPr lang="en-US" altLang="en-US" sz="2800" i="1" dirty="0"/>
              <a:t>“Not only do we pray to ask for strength and courage, many of us also ask our Higher Power to listen as we make our admission. Why is it so important that we also make our admission to God? Because this is a spiritual program, and </a:t>
            </a:r>
            <a:r>
              <a:rPr lang="en-US" altLang="en-US" sz="2800" b="1" dirty="0">
                <a:effectLst>
                  <a:outerShdw blurRad="38100" dist="38100" dir="2700000" algn="tl">
                    <a:srgbClr val="000000">
                      <a:alpha val="43137"/>
                    </a:srgbClr>
                  </a:outerShdw>
                </a:effectLst>
              </a:rPr>
              <a:t>our whole purpose is to awaken spirituality.</a:t>
            </a:r>
            <a:r>
              <a:rPr lang="en-US" altLang="en-US" sz="2800" b="1" i="1" dirty="0">
                <a:effectLst>
                  <a:outerShdw blurRad="38100" dist="38100" dir="2700000" algn="tl">
                    <a:srgbClr val="000000">
                      <a:alpha val="43137"/>
                    </a:srgbClr>
                  </a:outerShdw>
                </a:effectLst>
              </a:rPr>
              <a:t> </a:t>
            </a:r>
            <a:r>
              <a:rPr lang="en-US" altLang="en-US" sz="2800" i="1" dirty="0"/>
              <a:t>Our willingness to approach our Higher Power openly with our past and who we are is central to our recovery. In the past, some of us felt that we weren't worthy of a relationship with God….</a:t>
            </a:r>
            <a:endParaRPr lang="en-US" altLang="en-US" sz="2800" dirty="0"/>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231AEB-E298-4174-A262-76E83D99C9C1}" type="slidenum">
              <a:rPr lang="en-US" altLang="en-US">
                <a:solidFill>
                  <a:srgbClr val="045C75"/>
                </a:solidFill>
                <a:latin typeface="Constantia" panose="02030602050306030303" pitchFamily="18" charset="0"/>
              </a:rPr>
              <a:pPr eaLnBrk="1" hangingPunct="1"/>
              <a:t>124</a:t>
            </a:fld>
            <a:endParaRPr lang="en-US" altLang="en-US">
              <a:solidFill>
                <a:srgbClr val="045C75"/>
              </a:solidFill>
              <a:latin typeface="Constantia" panose="02030602050306030303" pitchFamily="18" charset="0"/>
            </a:endParaRPr>
          </a:p>
        </p:txBody>
      </p:sp>
      <p:sp>
        <p:nvSpPr>
          <p:cNvPr id="150531" name="Title 1"/>
          <p:cNvSpPr>
            <a:spLocks noGrp="1"/>
          </p:cNvSpPr>
          <p:nvPr>
            <p:ph type="title"/>
          </p:nvPr>
        </p:nvSpPr>
        <p:spPr/>
        <p:txBody>
          <a:bodyPr/>
          <a:lstStyle/>
          <a:p>
            <a:pPr eaLnBrk="1" hangingPunct="1"/>
            <a:r>
              <a:rPr lang="en-US" altLang="en-US" sz="3200"/>
              <a:t>H&amp;W p53, par2- p54</a:t>
            </a:r>
            <a:br>
              <a:rPr lang="en-US" altLang="en-US" sz="3200"/>
            </a:br>
            <a:r>
              <a:rPr lang="en-US" altLang="en-US" sz="3200"/>
              <a:t>Continued</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800" i="1" dirty="0"/>
              <a:t>“Our secrets blocked our ability to feel any acceptance or love from that Power. When we reveal something about ourselves, we draw closer to our Higher Power and experience the unconditional love and acceptance which springs from that Power. The feeling that the God of our understanding accepts us, no matter what we've done, enhances our acceptance of ourselves. The positive relationship we are building with a Higher Power carries over into our relationships with others as well.”</a:t>
            </a:r>
            <a:endParaRPr lang="en-US" dirty="0"/>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E02FEC-F97B-4889-82B4-8A7FE9A938FC}" type="slidenum">
              <a:rPr lang="en-US" altLang="en-US">
                <a:solidFill>
                  <a:srgbClr val="045C75"/>
                </a:solidFill>
                <a:latin typeface="Constantia" panose="02030602050306030303" pitchFamily="18" charset="0"/>
              </a:rPr>
              <a:pPr eaLnBrk="1" hangingPunct="1"/>
              <a:t>125</a:t>
            </a:fld>
            <a:endParaRPr lang="en-US" altLang="en-US">
              <a:solidFill>
                <a:srgbClr val="045C75"/>
              </a:solidFill>
              <a:latin typeface="Constantia" panose="02030602050306030303" pitchFamily="18" charset="0"/>
            </a:endParaRPr>
          </a:p>
        </p:txBody>
      </p:sp>
      <p:sp>
        <p:nvSpPr>
          <p:cNvPr id="151555" name="Title 1"/>
          <p:cNvSpPr>
            <a:spLocks noGrp="1"/>
          </p:cNvSpPr>
          <p:nvPr>
            <p:ph type="title"/>
          </p:nvPr>
        </p:nvSpPr>
        <p:spPr>
          <a:xfrm>
            <a:off x="457200" y="685800"/>
            <a:ext cx="8229600" cy="685800"/>
          </a:xfrm>
        </p:spPr>
        <p:txBody>
          <a:bodyPr/>
          <a:lstStyle/>
          <a:p>
            <a:pPr eaLnBrk="1" hangingPunct="1"/>
            <a:r>
              <a:rPr lang="en-US" altLang="en-US" sz="3200"/>
              <a:t>H&amp;W p54, par2- p55</a:t>
            </a:r>
          </a:p>
        </p:txBody>
      </p:sp>
      <p:sp>
        <p:nvSpPr>
          <p:cNvPr id="3" name="Content Placeholder 2"/>
          <p:cNvSpPr>
            <a:spLocks noGrp="1"/>
          </p:cNvSpPr>
          <p:nvPr>
            <p:ph idx="1"/>
          </p:nvPr>
        </p:nvSpPr>
        <p:spPr>
          <a:xfrm>
            <a:off x="457200" y="914400"/>
            <a:ext cx="8229600" cy="5943600"/>
          </a:xfrm>
        </p:spPr>
        <p:txBody>
          <a:bodyPr>
            <a:normAutofit fontScale="70000" lnSpcReduction="20000"/>
          </a:bodyPr>
          <a:lstStyle/>
          <a:p>
            <a:pPr marL="274320" indent="-274320" eaLnBrk="1" fontAlgn="auto" hangingPunct="1">
              <a:spcAft>
                <a:spcPts val="0"/>
              </a:spcAft>
              <a:buClr>
                <a:schemeClr val="accent3"/>
              </a:buClr>
              <a:buFont typeface="Wingdings 2"/>
              <a:buNone/>
              <a:defRPr/>
            </a:pPr>
            <a:endParaRPr lang="en-US" sz="3600" i="1" dirty="0"/>
          </a:p>
          <a:p>
            <a:pPr marL="274320" indent="-274320" eaLnBrk="1" fontAlgn="auto" hangingPunct="1">
              <a:spcAft>
                <a:spcPts val="0"/>
              </a:spcAft>
              <a:buClr>
                <a:schemeClr val="accent3"/>
              </a:buClr>
              <a:buFont typeface="Wingdings 2"/>
              <a:buNone/>
              <a:defRPr/>
            </a:pPr>
            <a:endParaRPr lang="en-US" sz="3600" i="1" dirty="0"/>
          </a:p>
          <a:p>
            <a:pPr marL="274320" indent="-274320" eaLnBrk="1" fontAlgn="auto" hangingPunct="1">
              <a:spcAft>
                <a:spcPts val="0"/>
              </a:spcAft>
              <a:buClr>
                <a:schemeClr val="accent3"/>
              </a:buClr>
              <a:buFont typeface="Wingdings 2"/>
              <a:buNone/>
              <a:defRPr/>
            </a:pPr>
            <a:r>
              <a:rPr lang="en-US" sz="3600" i="1" dirty="0"/>
              <a:t>“Looking at and sharing the exact nature of our wrongs is not likely to be a comfortable activity. We have looked back and seen how repeating the same patterns over and over again has kept us stuck in the same place. And we haven't just seen the surface behavior; we've seen the defects of character that have been behind our behavior all along. We start to realize that there is a difference between our actions and the exact nature of our wrongs. For instance, we may see example after example of situations where we lied in a vain attempt to make everyone like us. But those examples aren't the nature of our wrongs. The nature of our wrongs is the dishonesty and manipulation we were demonstrating each time we lied. If we look beyond the dishonesty and manipulation, we'll find that we were afraid no one would like us if we told the truth.”</a:t>
            </a:r>
            <a:endParaRPr lang="en-US" sz="3600" dirty="0"/>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F5D7B0-F3D1-4FA4-B925-6B00540A2C17}" type="slidenum">
              <a:rPr lang="en-US" altLang="en-US">
                <a:solidFill>
                  <a:srgbClr val="045C75"/>
                </a:solidFill>
                <a:latin typeface="Constantia" panose="02030602050306030303" pitchFamily="18" charset="0"/>
              </a:rPr>
              <a:pPr eaLnBrk="1" hangingPunct="1"/>
              <a:t>126</a:t>
            </a:fld>
            <a:endParaRPr lang="en-US" altLang="en-US">
              <a:solidFill>
                <a:srgbClr val="045C75"/>
              </a:solidFill>
              <a:latin typeface="Constantia" panose="02030602050306030303" pitchFamily="18" charset="0"/>
            </a:endParaRPr>
          </a:p>
        </p:txBody>
      </p:sp>
      <p:sp>
        <p:nvSpPr>
          <p:cNvPr id="152579" name="Title 1"/>
          <p:cNvSpPr>
            <a:spLocks noGrp="1"/>
          </p:cNvSpPr>
          <p:nvPr>
            <p:ph type="title"/>
          </p:nvPr>
        </p:nvSpPr>
        <p:spPr/>
        <p:txBody>
          <a:bodyPr/>
          <a:lstStyle/>
          <a:p>
            <a:pPr eaLnBrk="1" hangingPunct="1"/>
            <a:r>
              <a:rPr lang="en-US" altLang="en-US" sz="3200"/>
              <a:t>H&amp;W p57, par2</a:t>
            </a:r>
          </a:p>
        </p:txBody>
      </p:sp>
      <p:sp>
        <p:nvSpPr>
          <p:cNvPr id="15258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 process we have undertaken so far has made us aware of the exact nature of our wrongs. The exact nature of those wrongs is our character defects.”</a:t>
            </a:r>
            <a:endParaRPr lang="en-US" altLang="en-US" sz="3600"/>
          </a:p>
        </p:txBody>
      </p:sp>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239805-13B0-42F0-90D0-DCCA91358604}" type="slidenum">
              <a:rPr lang="en-US" altLang="en-US">
                <a:solidFill>
                  <a:srgbClr val="045C75"/>
                </a:solidFill>
                <a:latin typeface="Constantia" panose="02030602050306030303" pitchFamily="18" charset="0"/>
              </a:rPr>
              <a:pPr eaLnBrk="1" hangingPunct="1"/>
              <a:t>127</a:t>
            </a:fld>
            <a:endParaRPr lang="en-US" altLang="en-US">
              <a:solidFill>
                <a:srgbClr val="045C75"/>
              </a:solidFill>
              <a:latin typeface="Constantia" panose="02030602050306030303" pitchFamily="18" charset="0"/>
            </a:endParaRPr>
          </a:p>
        </p:txBody>
      </p:sp>
      <p:sp>
        <p:nvSpPr>
          <p:cNvPr id="153603" name="Title 1"/>
          <p:cNvSpPr>
            <a:spLocks noGrp="1"/>
          </p:cNvSpPr>
          <p:nvPr>
            <p:ph type="title"/>
          </p:nvPr>
        </p:nvSpPr>
        <p:spPr/>
        <p:txBody>
          <a:bodyPr/>
          <a:lstStyle/>
          <a:p>
            <a:pPr eaLnBrk="1" hangingPunct="1"/>
            <a:r>
              <a:rPr lang="en-US" altLang="en-US" sz="3200"/>
              <a:t>H&amp;W pg 57, par1</a:t>
            </a:r>
          </a:p>
        </p:txBody>
      </p:sp>
      <p:sp>
        <p:nvSpPr>
          <p:cNvPr id="15360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“Our relationships begin to change after this step, including the one we have with the God of our understanding.”</a:t>
            </a:r>
            <a:endParaRPr lang="en-US" altLang="en-US" sz="3600"/>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BE2FEF-0D1A-4B37-9FF3-55EFD76B9372}" type="slidenum">
              <a:rPr lang="en-US" altLang="en-US">
                <a:solidFill>
                  <a:srgbClr val="045C75"/>
                </a:solidFill>
                <a:latin typeface="Constantia" panose="02030602050306030303" pitchFamily="18" charset="0"/>
              </a:rPr>
              <a:pPr eaLnBrk="1" hangingPunct="1"/>
              <a:t>128</a:t>
            </a:fld>
            <a:endParaRPr lang="en-US" altLang="en-US">
              <a:solidFill>
                <a:srgbClr val="045C75"/>
              </a:solidFill>
              <a:latin typeface="Constantia" panose="02030602050306030303" pitchFamily="18" charset="0"/>
            </a:endParaRPr>
          </a:p>
        </p:txBody>
      </p:sp>
      <p:sp>
        <p:nvSpPr>
          <p:cNvPr id="154627" name="Title 1"/>
          <p:cNvSpPr>
            <a:spLocks noGrp="1"/>
          </p:cNvSpPr>
          <p:nvPr>
            <p:ph type="title"/>
          </p:nvPr>
        </p:nvSpPr>
        <p:spPr/>
        <p:txBody>
          <a:bodyPr/>
          <a:lstStyle/>
          <a:p>
            <a:pPr eaLnBrk="1" hangingPunct="1"/>
            <a:r>
              <a:rPr lang="en-US" altLang="en-US" sz="3200"/>
              <a:t>6 th BT p33, par4, line5/ 5 th BT p32, par5, line3</a:t>
            </a:r>
          </a:p>
        </p:txBody>
      </p:sp>
      <p:sp>
        <p:nvSpPr>
          <p:cNvPr id="15462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“Where once we had spiritual theories, we now begin to awaken to spiritual reality.”</a:t>
            </a:r>
            <a:endParaRPr lang="en-US" altLang="en-US" sz="3600"/>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CA2894-A8D0-49EA-B488-1D75D5BA6EB9}" type="slidenum">
              <a:rPr lang="en-US" altLang="en-US">
                <a:solidFill>
                  <a:srgbClr val="045C75"/>
                </a:solidFill>
                <a:latin typeface="Constantia" panose="02030602050306030303" pitchFamily="18" charset="0"/>
              </a:rPr>
              <a:pPr eaLnBrk="1" hangingPunct="1"/>
              <a:t>129</a:t>
            </a:fld>
            <a:endParaRPr lang="en-US" altLang="en-US">
              <a:solidFill>
                <a:srgbClr val="045C75"/>
              </a:solidFill>
              <a:latin typeface="Constantia" panose="02030602050306030303" pitchFamily="18" charset="0"/>
            </a:endParaRPr>
          </a:p>
        </p:txBody>
      </p:sp>
      <p:sp>
        <p:nvSpPr>
          <p:cNvPr id="156675" name="Title 1"/>
          <p:cNvSpPr>
            <a:spLocks noGrp="1"/>
          </p:cNvSpPr>
          <p:nvPr>
            <p:ph type="title"/>
          </p:nvPr>
        </p:nvSpPr>
        <p:spPr/>
        <p:txBody>
          <a:bodyPr/>
          <a:lstStyle/>
          <a:p>
            <a:pPr eaLnBrk="1" hangingPunct="1"/>
            <a:r>
              <a:rPr lang="en-US" altLang="en-US" b="1"/>
              <a:t>STEP SIX</a:t>
            </a:r>
            <a:endParaRPr lang="en-US" altLang="en-US"/>
          </a:p>
        </p:txBody>
      </p:sp>
      <p:sp>
        <p:nvSpPr>
          <p:cNvPr id="156676" name="Content Placeholder 2"/>
          <p:cNvSpPr>
            <a:spLocks noGrp="1"/>
          </p:cNvSpPr>
          <p:nvPr>
            <p:ph idx="1"/>
          </p:nvPr>
        </p:nvSpPr>
        <p:spPr>
          <a:xfrm>
            <a:off x="533400" y="1935163"/>
            <a:ext cx="8229600" cy="4389437"/>
          </a:xfrm>
        </p:spPr>
        <p:txBody>
          <a:bodyPr/>
          <a:lstStyle/>
          <a:p>
            <a:pPr eaLnBrk="1" hangingPunct="1"/>
            <a:endParaRPr lang="en-US" altLang="en-US" dirty="0"/>
          </a:p>
          <a:p>
            <a:pPr algn="ctr" eaLnBrk="1" hangingPunct="1">
              <a:buFont typeface="Wingdings 2" panose="05020102010507070707" pitchFamily="18" charset="2"/>
              <a:buNone/>
            </a:pPr>
            <a:endParaRPr lang="en-US" altLang="en-US" dirty="0"/>
          </a:p>
          <a:p>
            <a:pPr algn="ctr" eaLnBrk="1" hangingPunct="1">
              <a:buFont typeface="Wingdings 2" panose="05020102010507070707" pitchFamily="18" charset="2"/>
              <a:buNone/>
            </a:pPr>
            <a:r>
              <a:rPr lang="en-US" altLang="en-US" sz="3600" dirty="0"/>
              <a:t>“We were entirely ready to have God remove all these defects of character.”</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12CF-096E-4088-A6D8-B0448D8D856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4ABA7D6-7466-416D-9237-74F9F127BE44}"/>
              </a:ext>
            </a:extLst>
          </p:cNvPr>
          <p:cNvSpPr>
            <a:spLocks noGrp="1"/>
          </p:cNvSpPr>
          <p:nvPr>
            <p:ph type="sldNum" sz="quarter" idx="12"/>
          </p:nvPr>
        </p:nvSpPr>
        <p:spPr/>
        <p:txBody>
          <a:bodyPr/>
          <a:lstStyle/>
          <a:p>
            <a:fld id="{6BA21A78-E7DC-42C6-BD29-299F487EB211}" type="slidenum">
              <a:rPr lang="en-US" altLang="en-US" smtClean="0"/>
              <a:pPr/>
              <a:t>13</a:t>
            </a:fld>
            <a:endParaRPr lang="en-US" altLang="en-US"/>
          </a:p>
        </p:txBody>
      </p:sp>
      <p:pic>
        <p:nvPicPr>
          <p:cNvPr id="10" name="Content Placeholder 9">
            <a:extLst>
              <a:ext uri="{FF2B5EF4-FFF2-40B4-BE49-F238E27FC236}">
                <a16:creationId xmlns:a16="http://schemas.microsoft.com/office/drawing/2014/main" id="{EEDEA8A8-247A-4112-BBE5-DCFD7E9A29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 y="0"/>
            <a:ext cx="9141824" cy="6847750"/>
          </a:xfrm>
        </p:spPr>
      </p:pic>
    </p:spTree>
    <p:extLst>
      <p:ext uri="{BB962C8B-B14F-4D97-AF65-F5344CB8AC3E}">
        <p14:creationId xmlns:p14="http://schemas.microsoft.com/office/powerpoint/2010/main" val="479163396"/>
      </p:ext>
    </p:extLst>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B7CA5F-BAF9-4EB0-B05C-A45FF264F526}" type="slidenum">
              <a:rPr lang="en-US" altLang="en-US">
                <a:solidFill>
                  <a:srgbClr val="045C75"/>
                </a:solidFill>
                <a:latin typeface="Constantia" panose="02030602050306030303" pitchFamily="18" charset="0"/>
              </a:rPr>
              <a:pPr eaLnBrk="1" hangingPunct="1"/>
              <a:t>130</a:t>
            </a:fld>
            <a:endParaRPr lang="en-US" altLang="en-US">
              <a:solidFill>
                <a:srgbClr val="045C75"/>
              </a:solidFill>
              <a:latin typeface="Constantia" panose="02030602050306030303" pitchFamily="18" charset="0"/>
            </a:endParaRPr>
          </a:p>
        </p:txBody>
      </p:sp>
      <p:sp>
        <p:nvSpPr>
          <p:cNvPr id="157699" name="Title 1"/>
          <p:cNvSpPr>
            <a:spLocks noGrp="1"/>
          </p:cNvSpPr>
          <p:nvPr>
            <p:ph type="title"/>
          </p:nvPr>
        </p:nvSpPr>
        <p:spPr/>
        <p:txBody>
          <a:bodyPr/>
          <a:lstStyle/>
          <a:p>
            <a:pPr eaLnBrk="1" hangingPunct="1"/>
            <a:r>
              <a:rPr lang="en-US" altLang="en-US" sz="3200"/>
              <a:t>6 th BT p34, par2, line1/ 5 th BT p33, par2, line1</a:t>
            </a:r>
          </a:p>
        </p:txBody>
      </p:sp>
      <p:sp>
        <p:nvSpPr>
          <p:cNvPr id="15770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“Do we really want to be rid of our resentments, our anger, our fear?”</a:t>
            </a:r>
            <a:endParaRPr lang="en-US" altLang="en-US" sz="3600"/>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FA1D63-50DF-412A-A9A2-5CC1E8C0607C}" type="slidenum">
              <a:rPr lang="en-US" altLang="en-US">
                <a:solidFill>
                  <a:srgbClr val="045C75"/>
                </a:solidFill>
                <a:latin typeface="Constantia" panose="02030602050306030303" pitchFamily="18" charset="0"/>
              </a:rPr>
              <a:pPr eaLnBrk="1" hangingPunct="1"/>
              <a:t>131</a:t>
            </a:fld>
            <a:endParaRPr lang="en-US" altLang="en-US">
              <a:solidFill>
                <a:srgbClr val="045C75"/>
              </a:solidFill>
              <a:latin typeface="Constantia" panose="02030602050306030303" pitchFamily="18" charset="0"/>
            </a:endParaRPr>
          </a:p>
        </p:txBody>
      </p:sp>
      <p:sp>
        <p:nvSpPr>
          <p:cNvPr id="158723" name="Title 1"/>
          <p:cNvSpPr>
            <a:spLocks noGrp="1"/>
          </p:cNvSpPr>
          <p:nvPr>
            <p:ph type="title"/>
          </p:nvPr>
        </p:nvSpPr>
        <p:spPr/>
        <p:txBody>
          <a:bodyPr/>
          <a:lstStyle/>
          <a:p>
            <a:pPr eaLnBrk="1" hangingPunct="1"/>
            <a:r>
              <a:rPr lang="en-US" altLang="en-US" sz="3200"/>
              <a:t>6 th BT p34, par 4/ 5 th BT p33, par4</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r>
              <a:rPr lang="en-US" sz="3600" i="1" dirty="0"/>
              <a:t>“We examine the Fourth Step inventory and get a good look at what these defects are doing in our lives. We begin to long for freedom from these defects. We pray or otherwise become willing, ready, and able to let God remove these destructive traits.”</a:t>
            </a:r>
            <a:endParaRPr lang="en-US" sz="3600" dirty="0"/>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5541E8-9A0F-412C-BB8D-12A038428DA8}" type="slidenum">
              <a:rPr lang="en-US" altLang="en-US">
                <a:solidFill>
                  <a:srgbClr val="045C75"/>
                </a:solidFill>
                <a:latin typeface="Constantia" panose="02030602050306030303" pitchFamily="18" charset="0"/>
              </a:rPr>
              <a:pPr eaLnBrk="1" hangingPunct="1"/>
              <a:t>132</a:t>
            </a:fld>
            <a:endParaRPr lang="en-US" altLang="en-US">
              <a:solidFill>
                <a:srgbClr val="045C75"/>
              </a:solidFill>
              <a:latin typeface="Constantia" panose="02030602050306030303" pitchFamily="18" charset="0"/>
            </a:endParaRPr>
          </a:p>
        </p:txBody>
      </p:sp>
      <p:sp>
        <p:nvSpPr>
          <p:cNvPr id="159747" name="Title 1"/>
          <p:cNvSpPr>
            <a:spLocks noGrp="1"/>
          </p:cNvSpPr>
          <p:nvPr>
            <p:ph type="title"/>
          </p:nvPr>
        </p:nvSpPr>
        <p:spPr/>
        <p:txBody>
          <a:bodyPr/>
          <a:lstStyle/>
          <a:p>
            <a:pPr eaLnBrk="1" hangingPunct="1"/>
            <a:r>
              <a:rPr lang="en-US" altLang="en-US" sz="3200"/>
              <a:t>H&amp;W p59, par1, line4</a:t>
            </a:r>
          </a:p>
        </p:txBody>
      </p:sp>
      <p:sp>
        <p:nvSpPr>
          <p:cNvPr id="15974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 admission we made of the nature of our wrongs, our character defects, is necessary if we are to be ready to have them removed.”</a:t>
            </a:r>
            <a:endParaRPr lang="en-US" altLang="en-US" sz="3600"/>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0BE495-994C-4ACA-97BE-D5123FFC884B}" type="slidenum">
              <a:rPr lang="en-US" altLang="en-US">
                <a:solidFill>
                  <a:srgbClr val="045C75"/>
                </a:solidFill>
                <a:latin typeface="Constantia" panose="02030602050306030303" pitchFamily="18" charset="0"/>
              </a:rPr>
              <a:pPr eaLnBrk="1" hangingPunct="1"/>
              <a:t>133</a:t>
            </a:fld>
            <a:endParaRPr lang="en-US" altLang="en-US">
              <a:solidFill>
                <a:srgbClr val="045C75"/>
              </a:solidFill>
              <a:latin typeface="Constantia" panose="02030602050306030303" pitchFamily="18" charset="0"/>
            </a:endParaRPr>
          </a:p>
        </p:txBody>
      </p:sp>
      <p:sp>
        <p:nvSpPr>
          <p:cNvPr id="160771" name="Title 1"/>
          <p:cNvSpPr>
            <a:spLocks noGrp="1"/>
          </p:cNvSpPr>
          <p:nvPr>
            <p:ph type="title"/>
          </p:nvPr>
        </p:nvSpPr>
        <p:spPr>
          <a:xfrm>
            <a:off x="457200" y="0"/>
            <a:ext cx="8229600" cy="1143000"/>
          </a:xfrm>
        </p:spPr>
        <p:txBody>
          <a:bodyPr/>
          <a:lstStyle/>
          <a:p>
            <a:pPr eaLnBrk="1" hangingPunct="1"/>
            <a:r>
              <a:rPr lang="pl-PL" altLang="en-US" sz="3200"/>
              <a:t>H&amp;W p59, par 2- 3</a:t>
            </a:r>
            <a:endParaRPr lang="en-US" altLang="en-US" sz="3200"/>
          </a:p>
        </p:txBody>
      </p:sp>
      <p:sp>
        <p:nvSpPr>
          <p:cNvPr id="160772" name="Content Placeholder 2"/>
          <p:cNvSpPr>
            <a:spLocks noGrp="1"/>
          </p:cNvSpPr>
          <p:nvPr>
            <p:ph idx="1"/>
          </p:nvPr>
        </p:nvSpPr>
        <p:spPr>
          <a:xfrm>
            <a:off x="457200" y="1295400"/>
            <a:ext cx="8229600" cy="5257800"/>
          </a:xfrm>
        </p:spPr>
        <p:txBody>
          <a:bodyPr/>
          <a:lstStyle/>
          <a:p>
            <a:pPr eaLnBrk="1" hangingPunct="1">
              <a:buFont typeface="Wingdings 2" panose="05020102010507070707" pitchFamily="18" charset="2"/>
              <a:buNone/>
            </a:pPr>
            <a:r>
              <a:rPr lang="en-US" altLang="en-US" i="1" dirty="0"/>
              <a:t>“Although some of us have not understood the </a:t>
            </a:r>
            <a:r>
              <a:rPr lang="en-US" altLang="en-US" i="1" dirty="0">
                <a:solidFill>
                  <a:srgbClr val="FF0000"/>
                </a:solidFill>
              </a:rPr>
              <a:t>critical</a:t>
            </a:r>
            <a:r>
              <a:rPr lang="en-US" altLang="en-US" i="1" dirty="0"/>
              <a:t> importance of the Sixth and Seventh Steps, they are </a:t>
            </a:r>
            <a:r>
              <a:rPr lang="en-US" altLang="en-US" i="1" dirty="0">
                <a:solidFill>
                  <a:srgbClr val="FF0000"/>
                </a:solidFill>
              </a:rPr>
              <a:t>essential</a:t>
            </a:r>
            <a:r>
              <a:rPr lang="en-US" altLang="en-US" i="1" dirty="0"/>
              <a:t> actions that </a:t>
            </a:r>
            <a:r>
              <a:rPr lang="en-US" altLang="en-US" i="1" dirty="0">
                <a:solidFill>
                  <a:srgbClr val="FF0000"/>
                </a:solidFill>
              </a:rPr>
              <a:t>must</a:t>
            </a:r>
            <a:r>
              <a:rPr lang="en-US" altLang="en-US" i="1" dirty="0"/>
              <a:t> be taken if we expect to make any significant and lasting changes in our lives. We cannot simply say, 'Yes I'm ready. God, please remove my defects' and go on to Step Eight. If we gloss over the Six and Seventh Steps and go on to make our amends, we will only wind up owing more amends by repeating the same destructive patterns as before. The lifelong process of the Sixth Step is just that- a process. We've started the process of becoming entirely ready, and we strive to increase our readiness throughout our lifetime.”</a:t>
            </a:r>
            <a:endParaRPr lang="en-US" altLang="en-US" dirty="0"/>
          </a:p>
        </p:txBody>
      </p:sp>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4D6520-2938-4834-9AFD-C00EB5456F6C}" type="slidenum">
              <a:rPr lang="en-US" altLang="en-US">
                <a:solidFill>
                  <a:srgbClr val="045C75"/>
                </a:solidFill>
                <a:latin typeface="Constantia" panose="02030602050306030303" pitchFamily="18" charset="0"/>
              </a:rPr>
              <a:pPr eaLnBrk="1" hangingPunct="1"/>
              <a:t>134</a:t>
            </a:fld>
            <a:endParaRPr lang="en-US" altLang="en-US">
              <a:solidFill>
                <a:srgbClr val="045C75"/>
              </a:solidFill>
              <a:latin typeface="Constantia" panose="02030602050306030303" pitchFamily="18" charset="0"/>
            </a:endParaRPr>
          </a:p>
        </p:txBody>
      </p:sp>
      <p:sp>
        <p:nvSpPr>
          <p:cNvPr id="161795" name="Title 1"/>
          <p:cNvSpPr>
            <a:spLocks noGrp="1"/>
          </p:cNvSpPr>
          <p:nvPr>
            <p:ph type="title"/>
          </p:nvPr>
        </p:nvSpPr>
        <p:spPr/>
        <p:txBody>
          <a:bodyPr/>
          <a:lstStyle/>
          <a:p>
            <a:pPr eaLnBrk="1" hangingPunct="1"/>
            <a:r>
              <a:rPr lang="en-US" altLang="en-US" sz="3200"/>
              <a:t>H&amp;W p60, par1</a:t>
            </a:r>
          </a:p>
        </p:txBody>
      </p:sp>
      <p:sp>
        <p:nvSpPr>
          <p:cNvPr id="161796" name="Content Placeholder 2"/>
          <p:cNvSpPr>
            <a:spLocks noGrp="1"/>
          </p:cNvSpPr>
          <p:nvPr>
            <p:ph idx="1"/>
          </p:nvPr>
        </p:nvSpPr>
        <p:spPr/>
        <p:txBody>
          <a:bodyPr/>
          <a:lstStyle/>
          <a:p>
            <a:pPr eaLnBrk="1" hangingPunct="1">
              <a:buFont typeface="Wingdings 2" panose="05020102010507070707" pitchFamily="18" charset="2"/>
              <a:buNone/>
            </a:pPr>
            <a:r>
              <a:rPr lang="en-US" altLang="en-US" i="1"/>
              <a:t>“We've already had experience in the Third Step with what we must do now in the Sixth Step. Just as we surrendered our will and our lives to the care of a Power greater than ourselves because we could no longer go on managing our own lives, we now prepare to surrender our defects of character to a loving God because we have exhausted our attempts to change on our own willpower. This process is difficult and often painful.”</a:t>
            </a:r>
            <a:endParaRPr lang="en-US" altLang="en-US"/>
          </a:p>
        </p:txBody>
      </p:sp>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899EC3-CE3A-4ECB-9181-47AC04A54207}" type="slidenum">
              <a:rPr lang="en-US" altLang="en-US">
                <a:solidFill>
                  <a:srgbClr val="045C75"/>
                </a:solidFill>
                <a:latin typeface="Constantia" panose="02030602050306030303" pitchFamily="18" charset="0"/>
              </a:rPr>
              <a:pPr eaLnBrk="1" hangingPunct="1"/>
              <a:t>135</a:t>
            </a:fld>
            <a:endParaRPr lang="en-US" altLang="en-US">
              <a:solidFill>
                <a:srgbClr val="045C75"/>
              </a:solidFill>
              <a:latin typeface="Constantia" panose="02030602050306030303" pitchFamily="18" charset="0"/>
            </a:endParaRPr>
          </a:p>
        </p:txBody>
      </p:sp>
      <p:sp>
        <p:nvSpPr>
          <p:cNvPr id="162819" name="Title 1"/>
          <p:cNvSpPr>
            <a:spLocks noGrp="1"/>
          </p:cNvSpPr>
          <p:nvPr>
            <p:ph type="title"/>
          </p:nvPr>
        </p:nvSpPr>
        <p:spPr/>
        <p:txBody>
          <a:bodyPr/>
          <a:lstStyle/>
          <a:p>
            <a:pPr eaLnBrk="1" hangingPunct="1"/>
            <a:r>
              <a:rPr lang="en-US" altLang="en-US" sz="3200"/>
              <a:t>H&amp;W p60, par2, line10</a:t>
            </a:r>
          </a:p>
        </p:txBody>
      </p:sp>
      <p:sp>
        <p:nvSpPr>
          <p:cNvPr id="16282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are sick and tired of being the people we have been, but this feeling compels us to change and grow. We want to be different than we have been in the past, and the good news is that we already are.”</a:t>
            </a:r>
            <a:endParaRPr lang="en-US" altLang="en-US" sz="3600"/>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DF88EF-91BD-4D2E-99DE-7D3A0E7CEAE5}" type="slidenum">
              <a:rPr lang="en-US" altLang="en-US">
                <a:solidFill>
                  <a:srgbClr val="045C75"/>
                </a:solidFill>
                <a:latin typeface="Constantia" panose="02030602050306030303" pitchFamily="18" charset="0"/>
              </a:rPr>
              <a:pPr eaLnBrk="1" hangingPunct="1"/>
              <a:t>136</a:t>
            </a:fld>
            <a:endParaRPr lang="en-US" altLang="en-US">
              <a:solidFill>
                <a:srgbClr val="045C75"/>
              </a:solidFill>
              <a:latin typeface="Constantia" panose="02030602050306030303" pitchFamily="18" charset="0"/>
            </a:endParaRPr>
          </a:p>
        </p:txBody>
      </p:sp>
      <p:sp>
        <p:nvSpPr>
          <p:cNvPr id="163843" name="Title 1"/>
          <p:cNvSpPr>
            <a:spLocks noGrp="1"/>
          </p:cNvSpPr>
          <p:nvPr>
            <p:ph type="title"/>
          </p:nvPr>
        </p:nvSpPr>
        <p:spPr>
          <a:xfrm>
            <a:off x="457200" y="1143000"/>
            <a:ext cx="8229600" cy="715963"/>
          </a:xfrm>
        </p:spPr>
        <p:txBody>
          <a:bodyPr/>
          <a:lstStyle/>
          <a:p>
            <a:pPr eaLnBrk="1" hangingPunct="1"/>
            <a:r>
              <a:rPr lang="en-US" altLang="en-US" sz="3200"/>
              <a:t>H&amp;W p62, par2- pg 63</a:t>
            </a:r>
          </a:p>
        </p:txBody>
      </p:sp>
      <p:sp>
        <p:nvSpPr>
          <p:cNvPr id="163844" name="Content Placeholder 2"/>
          <p:cNvSpPr>
            <a:spLocks noGrp="1"/>
          </p:cNvSpPr>
          <p:nvPr>
            <p:ph idx="1"/>
          </p:nvPr>
        </p:nvSpPr>
        <p:spPr>
          <a:xfrm>
            <a:off x="457200" y="1295400"/>
            <a:ext cx="8229600" cy="4830763"/>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“Having written our inventory and shared it with ourselves, the God of our understanding, and another human being, we've become aware of our defects of character. With the help of our sponsor, we write a list of those defects and focus on how they manifest themselves in our lives. Our character defects are basic human traits that have been distorted out of proportion by our self-centeredness, causing enormous pain to us and those around us.”</a:t>
            </a:r>
            <a:endParaRPr lang="en-US" altLang="en-US"/>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6E17E-3469-41D0-9ECA-CED12938BE54}" type="slidenum">
              <a:rPr lang="en-US" altLang="en-US">
                <a:solidFill>
                  <a:srgbClr val="045C75"/>
                </a:solidFill>
                <a:latin typeface="Constantia" panose="02030602050306030303" pitchFamily="18" charset="0"/>
              </a:rPr>
              <a:pPr eaLnBrk="1" hangingPunct="1"/>
              <a:t>137</a:t>
            </a:fld>
            <a:endParaRPr lang="en-US" altLang="en-US">
              <a:solidFill>
                <a:srgbClr val="045C75"/>
              </a:solidFill>
              <a:latin typeface="Constantia" panose="02030602050306030303" pitchFamily="18" charset="0"/>
            </a:endParaRPr>
          </a:p>
        </p:txBody>
      </p:sp>
      <p:sp>
        <p:nvSpPr>
          <p:cNvPr id="164867" name="Title 1"/>
          <p:cNvSpPr>
            <a:spLocks noGrp="1"/>
          </p:cNvSpPr>
          <p:nvPr>
            <p:ph type="title"/>
          </p:nvPr>
        </p:nvSpPr>
        <p:spPr/>
        <p:txBody>
          <a:bodyPr/>
          <a:lstStyle/>
          <a:p>
            <a:pPr eaLnBrk="1" hangingPunct="1"/>
            <a:r>
              <a:rPr lang="en-US" altLang="en-US" sz="3200"/>
              <a:t>H&amp;W p61, par1, line4</a:t>
            </a:r>
          </a:p>
        </p:txBody>
      </p:sp>
      <p:sp>
        <p:nvSpPr>
          <p:cNvPr id="164868" name="Content Placeholder 2"/>
          <p:cNvSpPr>
            <a:spLocks noGrp="1"/>
          </p:cNvSpPr>
          <p:nvPr>
            <p:ph idx="1"/>
          </p:nvPr>
        </p:nvSpPr>
        <p:spPr/>
        <p:txBody>
          <a:bodyPr/>
          <a:lstStyle/>
          <a:p>
            <a:pPr eaLnBrk="1" hangingPunct="1">
              <a:lnSpc>
                <a:spcPct val="90000"/>
              </a:lnSpc>
              <a:buFont typeface="Wingdings 2" panose="05020102010507070707" pitchFamily="18" charset="2"/>
              <a:buNone/>
            </a:pPr>
            <a:endParaRPr lang="en-US" altLang="en-US" i="1"/>
          </a:p>
          <a:p>
            <a:pPr eaLnBrk="1" hangingPunct="1">
              <a:lnSpc>
                <a:spcPct val="90000"/>
              </a:lnSpc>
              <a:buFont typeface="Wingdings 2" panose="05020102010507070707" pitchFamily="18" charset="2"/>
              <a:buNone/>
            </a:pPr>
            <a:r>
              <a:rPr lang="en-US" altLang="en-US" sz="3200" i="1"/>
              <a:t>“We don't avoid responsibility by saying something like, 'Well, God hasn't removed that defect yet' or 'I'm powerless over my defects, and that's just the way I'm going to be.’ We accept responsibility for our behavior- good, bad, or indifferent. We no longer have our drug use or our ignorance as an excuse to be irresponsible.”</a:t>
            </a:r>
            <a:endParaRPr lang="en-US" altLang="en-US" sz="3200"/>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69F79B-DBE6-440F-9729-CE3A0BD6735F}" type="slidenum">
              <a:rPr lang="en-US" altLang="en-US">
                <a:solidFill>
                  <a:srgbClr val="045C75"/>
                </a:solidFill>
                <a:latin typeface="Constantia" panose="02030602050306030303" pitchFamily="18" charset="0"/>
              </a:rPr>
              <a:pPr eaLnBrk="1" hangingPunct="1"/>
              <a:t>138</a:t>
            </a:fld>
            <a:endParaRPr lang="en-US" altLang="en-US">
              <a:solidFill>
                <a:srgbClr val="045C75"/>
              </a:solidFill>
              <a:latin typeface="Constantia" panose="02030602050306030303" pitchFamily="18" charset="0"/>
            </a:endParaRPr>
          </a:p>
        </p:txBody>
      </p:sp>
      <p:sp>
        <p:nvSpPr>
          <p:cNvPr id="165891" name="Title 1"/>
          <p:cNvSpPr>
            <a:spLocks noGrp="1"/>
          </p:cNvSpPr>
          <p:nvPr>
            <p:ph type="title"/>
          </p:nvPr>
        </p:nvSpPr>
        <p:spPr/>
        <p:txBody>
          <a:bodyPr/>
          <a:lstStyle/>
          <a:p>
            <a:pPr eaLnBrk="1" hangingPunct="1"/>
            <a:r>
              <a:rPr lang="en-US" altLang="en-US" sz="3200"/>
              <a:t>H&amp;W p61, line3</a:t>
            </a:r>
          </a:p>
        </p:txBody>
      </p:sp>
      <p:sp>
        <p:nvSpPr>
          <p:cNvPr id="16589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“What we must do, rather than try to exert power and control over our defects, is to step out of the way and allow a loving God to work in our lives.”</a:t>
            </a:r>
            <a:endParaRPr lang="en-US" altLang="en-US" sz="3600"/>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F51C42-0A34-4B7C-ABB4-A989D4A84708}" type="slidenum">
              <a:rPr lang="en-US" altLang="en-US">
                <a:solidFill>
                  <a:srgbClr val="045C75"/>
                </a:solidFill>
                <a:latin typeface="Constantia" panose="02030602050306030303" pitchFamily="18" charset="0"/>
              </a:rPr>
              <a:pPr eaLnBrk="1" hangingPunct="1"/>
              <a:t>139</a:t>
            </a:fld>
            <a:endParaRPr lang="en-US" altLang="en-US">
              <a:solidFill>
                <a:srgbClr val="045C75"/>
              </a:solidFill>
              <a:latin typeface="Constantia" panose="02030602050306030303" pitchFamily="18" charset="0"/>
            </a:endParaRPr>
          </a:p>
        </p:txBody>
      </p:sp>
      <p:sp>
        <p:nvSpPr>
          <p:cNvPr id="166915" name="Title 1"/>
          <p:cNvSpPr>
            <a:spLocks noGrp="1"/>
          </p:cNvSpPr>
          <p:nvPr>
            <p:ph type="title"/>
          </p:nvPr>
        </p:nvSpPr>
        <p:spPr/>
        <p:txBody>
          <a:bodyPr/>
          <a:lstStyle/>
          <a:p>
            <a:pPr eaLnBrk="1" hangingPunct="1"/>
            <a:r>
              <a:rPr lang="en-US" altLang="en-US" sz="3200"/>
              <a:t>H&amp;W p67, par3- p68</a:t>
            </a:r>
          </a:p>
        </p:txBody>
      </p:sp>
      <p:sp>
        <p:nvSpPr>
          <p:cNvPr id="1669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ask ourselves if we are entirely ready to have God remove all of our defects- every single one. If any reservation exists, if we feel the need to cling to any defect, we pray for willingness.”</a:t>
            </a:r>
            <a:endParaRPr lang="en-US" altLang="en-US" sz="360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2E03-D394-4403-9B09-53DE974E2E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43B05C-7296-48E9-8A5C-91C43651166B}"/>
              </a:ext>
            </a:extLst>
          </p:cNvPr>
          <p:cNvSpPr>
            <a:spLocks noGrp="1"/>
          </p:cNvSpPr>
          <p:nvPr>
            <p:ph idx="1"/>
          </p:nvPr>
        </p:nvSpPr>
        <p:spPr>
          <a:xfrm>
            <a:off x="457200" y="1600201"/>
            <a:ext cx="8229600" cy="4724400"/>
          </a:xfrm>
        </p:spPr>
        <p:txBody>
          <a:bodyPr/>
          <a:lstStyle/>
          <a:p>
            <a:r>
              <a:rPr lang="en-US" sz="2800" dirty="0"/>
              <a:t>We do not speak for Narcotics Anonymous </a:t>
            </a:r>
          </a:p>
          <a:p>
            <a:r>
              <a:rPr lang="en-US" sz="2800" dirty="0"/>
              <a:t>This workshop has been the effort of many people over a long period of time. We are grateful to be your leaders today. </a:t>
            </a:r>
          </a:p>
          <a:p>
            <a:r>
              <a:rPr lang="en-US" sz="2800" dirty="0"/>
              <a:t>We are not here to tell you that you are doing anything wrong. Our hope is you can find something here to help you in your recovery and your 12 step work. Feel free to take and use anything you may find helpful. We will show how it is available online. </a:t>
            </a:r>
          </a:p>
          <a:p>
            <a:endParaRPr lang="en-US" dirty="0"/>
          </a:p>
        </p:txBody>
      </p:sp>
      <p:sp>
        <p:nvSpPr>
          <p:cNvPr id="4" name="Slide Number Placeholder 3">
            <a:extLst>
              <a:ext uri="{FF2B5EF4-FFF2-40B4-BE49-F238E27FC236}">
                <a16:creationId xmlns:a16="http://schemas.microsoft.com/office/drawing/2014/main" id="{6A003412-3A8F-4C61-8531-65F98F3D1C8A}"/>
              </a:ext>
            </a:extLst>
          </p:cNvPr>
          <p:cNvSpPr>
            <a:spLocks noGrp="1"/>
          </p:cNvSpPr>
          <p:nvPr>
            <p:ph type="sldNum" sz="quarter" idx="12"/>
          </p:nvPr>
        </p:nvSpPr>
        <p:spPr/>
        <p:txBody>
          <a:bodyPr/>
          <a:lstStyle/>
          <a:p>
            <a:fld id="{6BA21A78-E7DC-42C6-BD29-299F487EB211}" type="slidenum">
              <a:rPr lang="en-US" altLang="en-US" smtClean="0"/>
              <a:pPr/>
              <a:t>14</a:t>
            </a:fld>
            <a:endParaRPr lang="en-US" altLang="en-US"/>
          </a:p>
        </p:txBody>
      </p:sp>
    </p:spTree>
    <p:extLst>
      <p:ext uri="{BB962C8B-B14F-4D97-AF65-F5344CB8AC3E}">
        <p14:creationId xmlns:p14="http://schemas.microsoft.com/office/powerpoint/2010/main" val="2674491779"/>
      </p:ext>
    </p:extLst>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75F8D-1158-4583-9279-38AF161D9A5F}" type="slidenum">
              <a:rPr lang="en-US" altLang="en-US">
                <a:solidFill>
                  <a:srgbClr val="045C75"/>
                </a:solidFill>
                <a:latin typeface="Constantia" panose="02030602050306030303" pitchFamily="18" charset="0"/>
              </a:rPr>
              <a:pPr eaLnBrk="1" hangingPunct="1"/>
              <a:t>140</a:t>
            </a:fld>
            <a:endParaRPr lang="en-US" altLang="en-US">
              <a:solidFill>
                <a:srgbClr val="045C75"/>
              </a:solidFill>
              <a:latin typeface="Constantia" panose="02030602050306030303" pitchFamily="18" charset="0"/>
            </a:endParaRPr>
          </a:p>
        </p:txBody>
      </p:sp>
      <p:sp>
        <p:nvSpPr>
          <p:cNvPr id="167939" name="Rectangle 2"/>
          <p:cNvSpPr>
            <a:spLocks noGrp="1"/>
          </p:cNvSpPr>
          <p:nvPr>
            <p:ph type="title"/>
          </p:nvPr>
        </p:nvSpPr>
        <p:spPr/>
        <p:txBody>
          <a:bodyPr/>
          <a:lstStyle/>
          <a:p>
            <a:pPr eaLnBrk="1" hangingPunct="1"/>
            <a:r>
              <a:rPr lang="en-US" altLang="en-US"/>
              <a:t>Step Six</a:t>
            </a:r>
          </a:p>
        </p:txBody>
      </p:sp>
      <p:sp>
        <p:nvSpPr>
          <p:cNvPr id="167940"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4800" b="1"/>
              <a:t>Prayer</a:t>
            </a:r>
          </a:p>
        </p:txBody>
      </p:sp>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673683-4DB2-41F0-86F8-832FC6573ECA}" type="slidenum">
              <a:rPr lang="en-US" altLang="en-US">
                <a:solidFill>
                  <a:srgbClr val="045C75"/>
                </a:solidFill>
                <a:latin typeface="Constantia" panose="02030602050306030303" pitchFamily="18" charset="0"/>
              </a:rPr>
              <a:pPr eaLnBrk="1" hangingPunct="1"/>
              <a:t>141</a:t>
            </a:fld>
            <a:endParaRPr lang="en-US" altLang="en-US">
              <a:solidFill>
                <a:srgbClr val="045C75"/>
              </a:solidFill>
              <a:latin typeface="Constantia" panose="02030602050306030303" pitchFamily="18" charset="0"/>
            </a:endParaRPr>
          </a:p>
        </p:txBody>
      </p:sp>
      <p:sp>
        <p:nvSpPr>
          <p:cNvPr id="168963" name="Title 1"/>
          <p:cNvSpPr>
            <a:spLocks noGrp="1"/>
          </p:cNvSpPr>
          <p:nvPr>
            <p:ph type="title"/>
          </p:nvPr>
        </p:nvSpPr>
        <p:spPr/>
        <p:txBody>
          <a:bodyPr/>
          <a:lstStyle/>
          <a:p>
            <a:pPr eaLnBrk="1" hangingPunct="1"/>
            <a:r>
              <a:rPr lang="en-US" altLang="en-US" b="1"/>
              <a:t>STEP SEVEN</a:t>
            </a:r>
            <a:endParaRPr lang="en-US" altLang="en-US"/>
          </a:p>
        </p:txBody>
      </p:sp>
      <p:sp>
        <p:nvSpPr>
          <p:cNvPr id="168964" name="Content Placeholder 2"/>
          <p:cNvSpPr>
            <a:spLocks noGrp="1"/>
          </p:cNvSpPr>
          <p:nvPr>
            <p:ph idx="1"/>
          </p:nvPr>
        </p:nvSpPr>
        <p:spPr/>
        <p:txBody>
          <a:bodyPr/>
          <a:lstStyle/>
          <a:p>
            <a:pPr eaLnBrk="1" hangingPunct="1"/>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4400"/>
              <a:t>“We humbly asked Him to remove our shortcomings.”</a:t>
            </a:r>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F65776-292A-48CC-9ECB-ECDA394384D6}" type="slidenum">
              <a:rPr lang="en-US" altLang="en-US">
                <a:solidFill>
                  <a:srgbClr val="045C75"/>
                </a:solidFill>
                <a:latin typeface="Constantia" panose="02030602050306030303" pitchFamily="18" charset="0"/>
              </a:rPr>
              <a:pPr eaLnBrk="1" hangingPunct="1"/>
              <a:t>142</a:t>
            </a:fld>
            <a:endParaRPr lang="en-US" altLang="en-US">
              <a:solidFill>
                <a:srgbClr val="045C75"/>
              </a:solidFill>
              <a:latin typeface="Constantia" panose="02030602050306030303" pitchFamily="18" charset="0"/>
            </a:endParaRPr>
          </a:p>
        </p:txBody>
      </p:sp>
      <p:sp>
        <p:nvSpPr>
          <p:cNvPr id="169987" name="Title 1"/>
          <p:cNvSpPr>
            <a:spLocks noGrp="1"/>
          </p:cNvSpPr>
          <p:nvPr>
            <p:ph type="title"/>
          </p:nvPr>
        </p:nvSpPr>
        <p:spPr/>
        <p:txBody>
          <a:bodyPr/>
          <a:lstStyle/>
          <a:p>
            <a:pPr eaLnBrk="1" hangingPunct="1"/>
            <a:r>
              <a:rPr lang="en-US" altLang="en-US" sz="3200"/>
              <a:t>6 th BT p36, par3, line1/ 5 th BT p35, par2, line1</a:t>
            </a:r>
          </a:p>
        </p:txBody>
      </p:sp>
      <p:sp>
        <p:nvSpPr>
          <p:cNvPr id="1699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 Seventh Step is an action step, and it is time to ask God for help and relief.”</a:t>
            </a:r>
            <a:endParaRPr lang="en-US" altLang="en-US" sz="3600"/>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6B5AFE-8CB8-4A44-BB15-392CF36086B7}" type="slidenum">
              <a:rPr lang="en-US" altLang="en-US">
                <a:solidFill>
                  <a:srgbClr val="045C75"/>
                </a:solidFill>
                <a:latin typeface="Constantia" panose="02030602050306030303" pitchFamily="18" charset="0"/>
              </a:rPr>
              <a:pPr eaLnBrk="1" hangingPunct="1"/>
              <a:t>143</a:t>
            </a:fld>
            <a:endParaRPr lang="en-US" altLang="en-US">
              <a:solidFill>
                <a:srgbClr val="045C75"/>
              </a:solidFill>
              <a:latin typeface="Constantia" panose="02030602050306030303" pitchFamily="18" charset="0"/>
            </a:endParaRPr>
          </a:p>
        </p:txBody>
      </p:sp>
      <p:sp>
        <p:nvSpPr>
          <p:cNvPr id="171011" name="Title 1"/>
          <p:cNvSpPr>
            <a:spLocks noGrp="1"/>
          </p:cNvSpPr>
          <p:nvPr>
            <p:ph type="title"/>
          </p:nvPr>
        </p:nvSpPr>
        <p:spPr/>
        <p:txBody>
          <a:bodyPr/>
          <a:lstStyle/>
          <a:p>
            <a:pPr eaLnBrk="1" hangingPunct="1"/>
            <a:r>
              <a:rPr lang="en-US" altLang="en-US" sz="3200"/>
              <a:t>H&amp;W p69, par1, line7</a:t>
            </a:r>
          </a:p>
        </p:txBody>
      </p:sp>
      <p:sp>
        <p:nvSpPr>
          <p:cNvPr id="17101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“When we ask our Higher Power to remove these shortcomings, we ask for freedom from anything which limits our recovery. We ask for help because we cannot do it alone.”</a:t>
            </a:r>
            <a:endParaRPr lang="en-US" altLang="en-US" sz="3600"/>
          </a:p>
        </p:txBody>
      </p:sp>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92B98D-D2E5-4BC1-AEEB-802AC26DD55D}" type="slidenum">
              <a:rPr lang="en-US" altLang="en-US">
                <a:solidFill>
                  <a:srgbClr val="045C75"/>
                </a:solidFill>
                <a:latin typeface="Constantia" panose="02030602050306030303" pitchFamily="18" charset="0"/>
              </a:rPr>
              <a:pPr eaLnBrk="1" hangingPunct="1"/>
              <a:t>144</a:t>
            </a:fld>
            <a:endParaRPr lang="en-US" altLang="en-US">
              <a:solidFill>
                <a:srgbClr val="045C75"/>
              </a:solidFill>
              <a:latin typeface="Constantia" panose="02030602050306030303" pitchFamily="18" charset="0"/>
            </a:endParaRPr>
          </a:p>
        </p:txBody>
      </p:sp>
      <p:sp>
        <p:nvSpPr>
          <p:cNvPr id="172035" name="Title 1"/>
          <p:cNvSpPr>
            <a:spLocks noGrp="1"/>
          </p:cNvSpPr>
          <p:nvPr>
            <p:ph type="title"/>
          </p:nvPr>
        </p:nvSpPr>
        <p:spPr/>
        <p:txBody>
          <a:bodyPr/>
          <a:lstStyle/>
          <a:p>
            <a:pPr eaLnBrk="1" hangingPunct="1"/>
            <a:r>
              <a:rPr lang="en-US" altLang="en-US" sz="3200"/>
              <a:t>H&amp;W p71, par3, line4</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“This step is a spiritual choice, a choice that goes beyond any emotional reaction or conscious act of will. To choose to bypass it would leave us with only a heightened awareness of our character defects and no hope for relief from those shortcomings.”</a:t>
            </a:r>
            <a:endParaRPr lang="en-US" sz="3600" dirty="0"/>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D3934B-3A51-4980-B48A-02DEAA57CCA2}" type="slidenum">
              <a:rPr lang="en-US" altLang="en-US">
                <a:solidFill>
                  <a:srgbClr val="045C75"/>
                </a:solidFill>
                <a:latin typeface="Constantia" panose="02030602050306030303" pitchFamily="18" charset="0"/>
              </a:rPr>
              <a:pPr eaLnBrk="1" hangingPunct="1"/>
              <a:t>145</a:t>
            </a:fld>
            <a:endParaRPr lang="en-US" altLang="en-US">
              <a:solidFill>
                <a:srgbClr val="045C75"/>
              </a:solidFill>
              <a:latin typeface="Constantia" panose="02030602050306030303" pitchFamily="18" charset="0"/>
            </a:endParaRPr>
          </a:p>
        </p:txBody>
      </p:sp>
      <p:sp>
        <p:nvSpPr>
          <p:cNvPr id="173059" name="Title 1"/>
          <p:cNvSpPr>
            <a:spLocks noGrp="1"/>
          </p:cNvSpPr>
          <p:nvPr>
            <p:ph type="title"/>
          </p:nvPr>
        </p:nvSpPr>
        <p:spPr>
          <a:xfrm>
            <a:off x="457200" y="609600"/>
            <a:ext cx="8229600" cy="487363"/>
          </a:xfrm>
        </p:spPr>
        <p:txBody>
          <a:bodyPr/>
          <a:lstStyle/>
          <a:p>
            <a:pPr eaLnBrk="1" hangingPunct="1"/>
            <a:r>
              <a:rPr lang="en-US" altLang="en-US" sz="3200"/>
              <a:t>H&amp;W p73, par1, line1-14</a:t>
            </a:r>
          </a:p>
        </p:txBody>
      </p:sp>
      <p:sp>
        <p:nvSpPr>
          <p:cNvPr id="3" name="Content Placeholder 2"/>
          <p:cNvSpPr>
            <a:spLocks noGrp="1"/>
          </p:cNvSpPr>
          <p:nvPr>
            <p:ph idx="1"/>
          </p:nvPr>
        </p:nvSpPr>
        <p:spPr>
          <a:xfrm>
            <a:off x="533400" y="533400"/>
            <a:ext cx="8229600" cy="60198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i="1" dirty="0"/>
              <a:t>“Each time we come up short on any of the qualities we are trying to attain or when we have difficulty practicing these principles, we turn to the God of our understanding. In this step, we ask loving God to remove our impatience, our intolerance, our dishonesty, our whatever shortcoming is currently in the way. We find that our Higher Power always provides us with what we need, and our faith grows as a result. When we ask our Higher Power to remove our shortcomings, we may see little bits of some of them removed. Other defects may simply be shoved out of the way for a time so that we may move forward on the path of recovery. We may even attain complete freedom from having to act on those defects.”</a:t>
            </a:r>
            <a:endParaRPr lang="en-US" dirty="0"/>
          </a:p>
        </p:txBody>
      </p:sp>
    </p:spTree>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496126-0544-4320-8A34-FC318A78769B}" type="slidenum">
              <a:rPr lang="en-US" altLang="en-US">
                <a:solidFill>
                  <a:srgbClr val="045C75"/>
                </a:solidFill>
                <a:latin typeface="Constantia" panose="02030602050306030303" pitchFamily="18" charset="0"/>
              </a:rPr>
              <a:pPr eaLnBrk="1" hangingPunct="1"/>
              <a:t>146</a:t>
            </a:fld>
            <a:endParaRPr lang="en-US" altLang="en-US">
              <a:solidFill>
                <a:srgbClr val="045C75"/>
              </a:solidFill>
              <a:latin typeface="Constantia" panose="02030602050306030303" pitchFamily="18" charset="0"/>
            </a:endParaRPr>
          </a:p>
        </p:txBody>
      </p:sp>
      <p:sp>
        <p:nvSpPr>
          <p:cNvPr id="174083" name="Title 1"/>
          <p:cNvSpPr>
            <a:spLocks noGrp="1"/>
          </p:cNvSpPr>
          <p:nvPr>
            <p:ph type="title"/>
          </p:nvPr>
        </p:nvSpPr>
        <p:spPr/>
        <p:txBody>
          <a:bodyPr/>
          <a:lstStyle/>
          <a:p>
            <a:pPr eaLnBrk="1" hangingPunct="1"/>
            <a:r>
              <a:rPr lang="en-US" altLang="en-US" sz="3200"/>
              <a:t>H&amp;W p73, par1, line14</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“The point is that we have come to believe that only the God of our understanding has the power to remove our shortcomings. We can actually ask our Higher Power to remove our shortcomings in good faith, knowing that it will happen in God's time.”</a:t>
            </a:r>
            <a:endParaRPr lang="en-US" sz="3600" dirty="0"/>
          </a:p>
        </p:txBody>
      </p:sp>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E8837A-FE3D-4E09-9475-A5A0A67C86D2}" type="slidenum">
              <a:rPr lang="en-US" altLang="en-US">
                <a:solidFill>
                  <a:srgbClr val="045C75"/>
                </a:solidFill>
                <a:latin typeface="Constantia" panose="02030602050306030303" pitchFamily="18" charset="0"/>
              </a:rPr>
              <a:pPr eaLnBrk="1" hangingPunct="1"/>
              <a:t>147</a:t>
            </a:fld>
            <a:endParaRPr lang="en-US" altLang="en-US">
              <a:solidFill>
                <a:srgbClr val="045C75"/>
              </a:solidFill>
              <a:latin typeface="Constantia" panose="02030602050306030303" pitchFamily="18" charset="0"/>
            </a:endParaRPr>
          </a:p>
        </p:txBody>
      </p:sp>
      <p:sp>
        <p:nvSpPr>
          <p:cNvPr id="175107" name="Title 1"/>
          <p:cNvSpPr>
            <a:spLocks noGrp="1"/>
          </p:cNvSpPr>
          <p:nvPr>
            <p:ph type="title"/>
          </p:nvPr>
        </p:nvSpPr>
        <p:spPr/>
        <p:txBody>
          <a:bodyPr/>
          <a:lstStyle/>
          <a:p>
            <a:pPr eaLnBrk="1" hangingPunct="1"/>
            <a:r>
              <a:rPr lang="en-US" altLang="en-US" sz="3200"/>
              <a:t>H&amp;W p70, par3</a:t>
            </a:r>
          </a:p>
        </p:txBody>
      </p:sp>
      <p:sp>
        <p:nvSpPr>
          <p:cNvPr id="175108" name="Content Placeholder 2"/>
          <p:cNvSpPr>
            <a:spLocks noGrp="1"/>
          </p:cNvSpPr>
          <p:nvPr>
            <p:ph idx="1"/>
          </p:nvPr>
        </p:nvSpPr>
        <p:spPr/>
        <p:txBody>
          <a:bodyPr/>
          <a:lstStyle/>
          <a:p>
            <a:pPr eaLnBrk="1" hangingPunct="1">
              <a:buFont typeface="Wingdings 2" panose="05020102010507070707" pitchFamily="18" charset="2"/>
              <a:buNone/>
            </a:pPr>
            <a:endParaRPr lang="en-US" altLang="en-US" sz="2800" i="1"/>
          </a:p>
          <a:p>
            <a:pPr eaLnBrk="1" hangingPunct="1">
              <a:buFont typeface="Wingdings 2" panose="05020102010507070707" pitchFamily="18" charset="2"/>
              <a:buNone/>
            </a:pPr>
            <a:r>
              <a:rPr lang="en-US" altLang="en-US" sz="2800" i="1"/>
              <a:t>“Asking our Higher Power to remove our shortcomings requires a surrender of a more pronounced nature than our initial surrender. That surrender, born of sheer despair over our powerlessness and inability to manage our own lives, moves into an entirely new realm in the Seventh Step. In this new level of surrender, we accept not only our addiction but also the shortcomings related to our addiction.”</a:t>
            </a:r>
            <a:endParaRPr lang="en-US" altLang="en-US" sz="2800"/>
          </a:p>
        </p:txBody>
      </p:sp>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091419-63FF-4B67-8A93-5A74F7CAE088}" type="slidenum">
              <a:rPr lang="en-US" altLang="en-US">
                <a:solidFill>
                  <a:srgbClr val="045C75"/>
                </a:solidFill>
                <a:latin typeface="Constantia" panose="02030602050306030303" pitchFamily="18" charset="0"/>
              </a:rPr>
              <a:pPr eaLnBrk="1" hangingPunct="1"/>
              <a:t>148</a:t>
            </a:fld>
            <a:endParaRPr lang="en-US" altLang="en-US">
              <a:solidFill>
                <a:srgbClr val="045C75"/>
              </a:solidFill>
              <a:latin typeface="Constantia" panose="02030602050306030303" pitchFamily="18" charset="0"/>
            </a:endParaRPr>
          </a:p>
        </p:txBody>
      </p:sp>
      <p:sp>
        <p:nvSpPr>
          <p:cNvPr id="176131" name="Title 1"/>
          <p:cNvSpPr>
            <a:spLocks noGrp="1"/>
          </p:cNvSpPr>
          <p:nvPr>
            <p:ph type="title"/>
          </p:nvPr>
        </p:nvSpPr>
        <p:spPr/>
        <p:txBody>
          <a:bodyPr/>
          <a:lstStyle/>
          <a:p>
            <a:pPr eaLnBrk="1" hangingPunct="1"/>
            <a:r>
              <a:rPr lang="en-US" altLang="en-US" sz="3200"/>
              <a:t>H&amp;W p71, par1, line6</a:t>
            </a:r>
          </a:p>
        </p:txBody>
      </p:sp>
      <p:sp>
        <p:nvSpPr>
          <p:cNvPr id="17613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simply need to expand on our Third Step decision to trust the God of our understanding with our will and our lives. If we only trusted that Power to a certain extent in Step Three, it's time to increase our trust.”</a:t>
            </a:r>
            <a:endParaRPr lang="en-US" altLang="en-US" sz="3600"/>
          </a:p>
        </p:txBody>
      </p:sp>
    </p:spTree>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64D61B-2C50-4375-A8E8-F6610BBF1BBC}" type="slidenum">
              <a:rPr lang="en-US" altLang="en-US">
                <a:solidFill>
                  <a:srgbClr val="045C75"/>
                </a:solidFill>
                <a:latin typeface="Constantia" panose="02030602050306030303" pitchFamily="18" charset="0"/>
              </a:rPr>
              <a:pPr eaLnBrk="1" hangingPunct="1"/>
              <a:t>149</a:t>
            </a:fld>
            <a:endParaRPr lang="en-US" altLang="en-US">
              <a:solidFill>
                <a:srgbClr val="045C75"/>
              </a:solidFill>
              <a:latin typeface="Constantia" panose="02030602050306030303" pitchFamily="18" charset="0"/>
            </a:endParaRPr>
          </a:p>
        </p:txBody>
      </p:sp>
      <p:sp>
        <p:nvSpPr>
          <p:cNvPr id="177155" name="Title 1"/>
          <p:cNvSpPr>
            <a:spLocks noGrp="1"/>
          </p:cNvSpPr>
          <p:nvPr>
            <p:ph type="title"/>
          </p:nvPr>
        </p:nvSpPr>
        <p:spPr>
          <a:xfrm>
            <a:off x="457200" y="914400"/>
            <a:ext cx="8229600" cy="1417638"/>
          </a:xfrm>
        </p:spPr>
        <p:txBody>
          <a:bodyPr/>
          <a:lstStyle/>
          <a:p>
            <a:pPr eaLnBrk="1" hangingPunct="1"/>
            <a:r>
              <a:rPr lang="en-US" altLang="en-US" sz="3200"/>
              <a:t>6 th BT p36, par4</a:t>
            </a:r>
            <a:br>
              <a:rPr lang="en-US" altLang="en-US" sz="3200"/>
            </a:br>
            <a:r>
              <a:rPr lang="en-US" altLang="en-US" sz="3200"/>
              <a:t>5 th BT p35, par3, line1</a:t>
            </a:r>
            <a:br>
              <a:rPr lang="en-US" altLang="en-US" sz="3200"/>
            </a:br>
            <a:r>
              <a:rPr lang="en-US" altLang="en-US" sz="3200"/>
              <a:t> H&amp;W p74, par1, line 3 &amp; 5</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200" i="1" dirty="0"/>
              <a:t>“Some will want to get on their knees for this step.” </a:t>
            </a:r>
          </a:p>
          <a:p>
            <a:pPr marL="274320" indent="-274320" eaLnBrk="1" fontAlgn="auto" hangingPunct="1">
              <a:spcAft>
                <a:spcPts val="0"/>
              </a:spcAft>
              <a:buClr>
                <a:schemeClr val="accent3"/>
              </a:buClr>
              <a:buFont typeface="Wingdings 2"/>
              <a:buNone/>
              <a:defRPr/>
            </a:pPr>
            <a:r>
              <a:rPr lang="en-US" sz="3200" i="1" dirty="0"/>
              <a:t>“Some of us will recite a formal prayer that demonstrates humility when we ask our Higher Power to help us.” </a:t>
            </a:r>
          </a:p>
          <a:p>
            <a:pPr marL="274320" indent="-274320" eaLnBrk="1" fontAlgn="auto" hangingPunct="1">
              <a:spcAft>
                <a:spcPts val="0"/>
              </a:spcAft>
              <a:buClr>
                <a:schemeClr val="accent3"/>
              </a:buClr>
              <a:buFont typeface="Wingdings 2"/>
              <a:buNone/>
              <a:defRPr/>
            </a:pPr>
            <a:r>
              <a:rPr lang="en-US" sz="3200" i="1" dirty="0"/>
              <a:t>“Some will be very quiet, and others will put forth a great emotional effort to show intense willingness.” </a:t>
            </a:r>
          </a:p>
          <a:p>
            <a:pPr marL="274320" indent="-274320" eaLnBrk="1" fontAlgn="auto" hangingPunct="1">
              <a:spcAft>
                <a:spcPts val="0"/>
              </a:spcAft>
              <a:buClr>
                <a:schemeClr val="accent3"/>
              </a:buClr>
              <a:buFont typeface="Wingdings 2"/>
              <a:buNone/>
              <a:defRPr/>
            </a:pPr>
            <a:r>
              <a:rPr lang="en-US" sz="3200" i="1" dirty="0"/>
              <a:t>“Some of us will pray in a more casual manner, just as humbly, but using our own words.”</a:t>
            </a:r>
            <a:endParaRPr lang="en-US" sz="3200"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DB9401-FC5A-40D3-A04C-6C7E9B72385B}" type="slidenum">
              <a:rPr lang="en-US" altLang="en-US">
                <a:solidFill>
                  <a:srgbClr val="045C75"/>
                </a:solidFill>
                <a:latin typeface="Constantia" panose="02030602050306030303" pitchFamily="18" charset="0"/>
              </a:rPr>
              <a:pPr eaLnBrk="1" hangingPunct="1"/>
              <a:t>15</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1371600"/>
            <a:ext cx="8229600" cy="1143000"/>
          </a:xfrm>
        </p:spPr>
        <p:txBody>
          <a:bodyPr>
            <a:normAutofit fontScale="90000"/>
          </a:bodyPr>
          <a:lstStyle/>
          <a:p>
            <a:pPr eaLnBrk="1" fontAlgn="auto" hangingPunct="1">
              <a:spcAft>
                <a:spcPts val="0"/>
              </a:spcAft>
              <a:defRPr/>
            </a:pPr>
            <a:br>
              <a:rPr lang="en-US" sz="3600" dirty="0"/>
            </a:br>
            <a:br>
              <a:rPr lang="en-US" sz="3600" dirty="0"/>
            </a:br>
            <a:r>
              <a:rPr lang="en-US" sz="3600" dirty="0"/>
              <a:t>6 </a:t>
            </a:r>
            <a:r>
              <a:rPr lang="en-US" sz="3600" dirty="0" err="1"/>
              <a:t>th</a:t>
            </a:r>
            <a:r>
              <a:rPr lang="en-US" sz="3600" dirty="0"/>
              <a:t> BT p57, par3, line6/ 5 </a:t>
            </a:r>
            <a:r>
              <a:rPr lang="en-US" sz="3600" dirty="0" err="1"/>
              <a:t>th</a:t>
            </a:r>
            <a:r>
              <a:rPr lang="en-US" sz="3600" dirty="0"/>
              <a:t> BT p55, par2, line6 </a:t>
            </a:r>
            <a:br>
              <a:rPr lang="en-US" dirty="0"/>
            </a:br>
            <a:endParaRPr lang="en-US" dirty="0"/>
          </a:p>
        </p:txBody>
      </p:sp>
      <p:sp>
        <p:nvSpPr>
          <p:cNvPr id="32772" name="Content Placeholder 2"/>
          <p:cNvSpPr>
            <a:spLocks noGrp="1"/>
          </p:cNvSpPr>
          <p:nvPr>
            <p:ph idx="1"/>
          </p:nvPr>
        </p:nvSpPr>
        <p:spPr/>
        <p:txBody>
          <a:bodyPr/>
          <a:lstStyle/>
          <a:p>
            <a:pPr eaLnBrk="1" hangingPunct="1">
              <a:buFont typeface="Wingdings 2" panose="05020102010507070707" pitchFamily="18" charset="2"/>
              <a:buNone/>
            </a:pPr>
            <a:endParaRPr lang="en-US" altLang="en-US" sz="2800"/>
          </a:p>
          <a:p>
            <a:pPr eaLnBrk="1" hangingPunct="1"/>
            <a:endParaRPr lang="en-US" altLang="en-US"/>
          </a:p>
          <a:p>
            <a:pPr algn="ctr" eaLnBrk="1" hangingPunct="1">
              <a:buFont typeface="Wingdings 2" panose="05020102010507070707" pitchFamily="18" charset="2"/>
              <a:buNone/>
            </a:pPr>
            <a:r>
              <a:rPr lang="en-US" altLang="en-US" sz="3600" i="1"/>
              <a:t>“Our experience reveals that working the steps is our best guarantee against relapse.”</a:t>
            </a:r>
            <a:endParaRPr lang="en-US" altLang="en-US" sz="3600"/>
          </a:p>
        </p:txBody>
      </p:sp>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3AEC69-6013-49F9-8159-1CE092E4C116}" type="slidenum">
              <a:rPr lang="en-US" altLang="en-US">
                <a:solidFill>
                  <a:srgbClr val="045C75"/>
                </a:solidFill>
                <a:latin typeface="Constantia" panose="02030602050306030303" pitchFamily="18" charset="0"/>
              </a:rPr>
              <a:pPr eaLnBrk="1" hangingPunct="1"/>
              <a:t>150</a:t>
            </a:fld>
            <a:endParaRPr lang="en-US" altLang="en-US">
              <a:solidFill>
                <a:srgbClr val="045C75"/>
              </a:solidFill>
              <a:latin typeface="Constantia" panose="02030602050306030303" pitchFamily="18" charset="0"/>
            </a:endParaRPr>
          </a:p>
        </p:txBody>
      </p:sp>
      <p:sp>
        <p:nvSpPr>
          <p:cNvPr id="178179" name="Title 1"/>
          <p:cNvSpPr>
            <a:spLocks noGrp="1"/>
          </p:cNvSpPr>
          <p:nvPr>
            <p:ph type="title"/>
          </p:nvPr>
        </p:nvSpPr>
        <p:spPr/>
        <p:txBody>
          <a:bodyPr/>
          <a:lstStyle/>
          <a:p>
            <a:pPr eaLnBrk="1" hangingPunct="1"/>
            <a:r>
              <a:rPr lang="en-US" altLang="en-US" sz="3200"/>
              <a:t>6 th BT p37, line2/ 5 th BT p35, par3, line8</a:t>
            </a:r>
          </a:p>
        </p:txBody>
      </p:sp>
      <p:sp>
        <p:nvSpPr>
          <p:cNvPr id="17818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4000" i="1"/>
          </a:p>
          <a:p>
            <a:pPr algn="ctr" eaLnBrk="1" hangingPunct="1">
              <a:buFont typeface="Wingdings 2" panose="05020102010507070707" pitchFamily="18" charset="2"/>
              <a:buNone/>
            </a:pPr>
            <a:r>
              <a:rPr lang="en-US" altLang="en-US" sz="4000" i="1"/>
              <a:t>“Whatever works, we go all the way.”</a:t>
            </a:r>
            <a:endParaRPr lang="en-US" altLang="en-US" sz="4000"/>
          </a:p>
        </p:txBody>
      </p:sp>
    </p:spTree>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C7667F-88DC-4854-ADAF-0506830EF28F}" type="slidenum">
              <a:rPr lang="en-US" altLang="en-US">
                <a:solidFill>
                  <a:srgbClr val="045C75"/>
                </a:solidFill>
                <a:latin typeface="Constantia" panose="02030602050306030303" pitchFamily="18" charset="0"/>
              </a:rPr>
              <a:pPr eaLnBrk="1" hangingPunct="1"/>
              <a:t>151</a:t>
            </a:fld>
            <a:endParaRPr lang="en-US" altLang="en-US">
              <a:solidFill>
                <a:srgbClr val="045C75"/>
              </a:solidFill>
              <a:latin typeface="Constantia" panose="02030602050306030303" pitchFamily="18" charset="0"/>
            </a:endParaRPr>
          </a:p>
        </p:txBody>
      </p:sp>
      <p:sp>
        <p:nvSpPr>
          <p:cNvPr id="179203" name="Rectangle 2"/>
          <p:cNvSpPr>
            <a:spLocks noGrp="1"/>
          </p:cNvSpPr>
          <p:nvPr>
            <p:ph type="title"/>
          </p:nvPr>
        </p:nvSpPr>
        <p:spPr/>
        <p:txBody>
          <a:bodyPr/>
          <a:lstStyle/>
          <a:p>
            <a:pPr eaLnBrk="1" hangingPunct="1"/>
            <a:r>
              <a:rPr lang="en-US" altLang="en-US"/>
              <a:t>Step Seven</a:t>
            </a:r>
          </a:p>
        </p:txBody>
      </p:sp>
      <p:sp>
        <p:nvSpPr>
          <p:cNvPr id="179204"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4800" b="1"/>
              <a:t>Prayer</a:t>
            </a:r>
          </a:p>
        </p:txBody>
      </p:sp>
    </p:spTree>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5E2920-B9BD-435C-A1C5-0AD65251E91D}" type="slidenum">
              <a:rPr lang="en-US" altLang="en-US">
                <a:solidFill>
                  <a:srgbClr val="045C75"/>
                </a:solidFill>
                <a:latin typeface="Constantia" panose="02030602050306030303" pitchFamily="18" charset="0"/>
              </a:rPr>
              <a:pPr eaLnBrk="1" hangingPunct="1"/>
              <a:t>152</a:t>
            </a:fld>
            <a:endParaRPr lang="en-US" altLang="en-US">
              <a:solidFill>
                <a:srgbClr val="045C75"/>
              </a:solidFill>
              <a:latin typeface="Constantia" panose="02030602050306030303" pitchFamily="18" charset="0"/>
            </a:endParaRPr>
          </a:p>
        </p:txBody>
      </p:sp>
      <p:sp>
        <p:nvSpPr>
          <p:cNvPr id="180227" name="Title 1"/>
          <p:cNvSpPr>
            <a:spLocks noGrp="1"/>
          </p:cNvSpPr>
          <p:nvPr>
            <p:ph type="title"/>
          </p:nvPr>
        </p:nvSpPr>
        <p:spPr/>
        <p:txBody>
          <a:bodyPr/>
          <a:lstStyle/>
          <a:p>
            <a:pPr eaLnBrk="1" hangingPunct="1"/>
            <a:r>
              <a:rPr lang="en-US" altLang="en-US" sz="3200"/>
              <a:t>H&amp;W p74, par3, line1- p75</a:t>
            </a:r>
          </a:p>
        </p:txBody>
      </p:sp>
      <p:sp>
        <p:nvSpPr>
          <p:cNvPr id="180228" name="Content Placeholder 2"/>
          <p:cNvSpPr>
            <a:spLocks noGrp="1"/>
          </p:cNvSpPr>
          <p:nvPr>
            <p:ph idx="1"/>
          </p:nvPr>
        </p:nvSpPr>
        <p:spPr/>
        <p:txBody>
          <a:bodyPr/>
          <a:lstStyle/>
          <a:p>
            <a:pPr eaLnBrk="1" hangingPunct="1">
              <a:buFont typeface="Wingdings 2" panose="05020102010507070707" pitchFamily="18" charset="2"/>
              <a:buNone/>
            </a:pPr>
            <a:endParaRPr lang="en-US" altLang="en-US" sz="2400" i="1"/>
          </a:p>
          <a:p>
            <a:pPr eaLnBrk="1" hangingPunct="1">
              <a:buFont typeface="Wingdings 2" panose="05020102010507070707" pitchFamily="18" charset="2"/>
              <a:buNone/>
            </a:pPr>
            <a:r>
              <a:rPr lang="en-US" altLang="en-US" sz="3300" i="1"/>
              <a:t>“The process of the Seventh Step brings about a piece of mind that we never dreamed possible. We sense that what is present throughout our search for spiritual growth is our ability to feel our Higher Power's love for us. We glimpse a vision of complete freedom from our shortcomings.”</a:t>
            </a:r>
            <a:endParaRPr lang="en-US" altLang="en-US" sz="3300"/>
          </a:p>
        </p:txBody>
      </p:sp>
    </p:spTree>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06106-AA1F-43B0-AFAD-C7DD432311F2}" type="slidenum">
              <a:rPr lang="en-US" altLang="en-US">
                <a:solidFill>
                  <a:srgbClr val="045C75"/>
                </a:solidFill>
                <a:latin typeface="Constantia" panose="02030602050306030303" pitchFamily="18" charset="0"/>
              </a:rPr>
              <a:pPr eaLnBrk="1" hangingPunct="1"/>
              <a:t>153</a:t>
            </a:fld>
            <a:endParaRPr lang="en-US" altLang="en-US">
              <a:solidFill>
                <a:srgbClr val="045C75"/>
              </a:solidFill>
              <a:latin typeface="Constantia" panose="02030602050306030303" pitchFamily="18" charset="0"/>
            </a:endParaRPr>
          </a:p>
        </p:txBody>
      </p:sp>
      <p:sp>
        <p:nvSpPr>
          <p:cNvPr id="181251" name="Title 1"/>
          <p:cNvSpPr>
            <a:spLocks noGrp="1"/>
          </p:cNvSpPr>
          <p:nvPr>
            <p:ph type="title"/>
          </p:nvPr>
        </p:nvSpPr>
        <p:spPr/>
        <p:txBody>
          <a:bodyPr/>
          <a:lstStyle/>
          <a:p>
            <a:pPr eaLnBrk="1" hangingPunct="1"/>
            <a:r>
              <a:rPr lang="en-US" altLang="en-US" sz="3200"/>
              <a:t>H&amp;W p72, line10</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“We begin to come back to life. What we are experiencing is an awakening of the spirit- no less dramatic than it sounds. This awakening has been evident to those around us for quite some time, but the change is now so obvious that we can see it as well.”</a:t>
            </a:r>
            <a:endParaRPr lang="en-US" sz="3600" dirty="0"/>
          </a:p>
        </p:txBody>
      </p:sp>
    </p:spTree>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DD28DE-151B-4364-B407-9FD8EB42E427}" type="slidenum">
              <a:rPr lang="en-US" altLang="en-US">
                <a:solidFill>
                  <a:srgbClr val="045C75"/>
                </a:solidFill>
                <a:latin typeface="Constantia" panose="02030602050306030303" pitchFamily="18" charset="0"/>
              </a:rPr>
              <a:pPr eaLnBrk="1" hangingPunct="1"/>
              <a:t>154</a:t>
            </a:fld>
            <a:endParaRPr lang="en-US" altLang="en-US">
              <a:solidFill>
                <a:srgbClr val="045C75"/>
              </a:solidFill>
              <a:latin typeface="Constantia" panose="02030602050306030303" pitchFamily="18" charset="0"/>
            </a:endParaRPr>
          </a:p>
        </p:txBody>
      </p:sp>
      <p:sp>
        <p:nvSpPr>
          <p:cNvPr id="183299" name="Title 1"/>
          <p:cNvSpPr>
            <a:spLocks noGrp="1"/>
          </p:cNvSpPr>
          <p:nvPr>
            <p:ph type="title"/>
          </p:nvPr>
        </p:nvSpPr>
        <p:spPr/>
        <p:txBody>
          <a:bodyPr/>
          <a:lstStyle/>
          <a:p>
            <a:pPr eaLnBrk="1" hangingPunct="1"/>
            <a:r>
              <a:rPr lang="en-US" altLang="en-US" sz="3200"/>
              <a:t>H&amp;W p75, par1, line1-10</a:t>
            </a:r>
          </a:p>
        </p:txBody>
      </p:sp>
      <p:sp>
        <p:nvSpPr>
          <p:cNvPr id="183300" name="Content Placeholder 2"/>
          <p:cNvSpPr>
            <a:spLocks noGrp="1"/>
          </p:cNvSpPr>
          <p:nvPr>
            <p:ph idx="1"/>
          </p:nvPr>
        </p:nvSpPr>
        <p:spPr>
          <a:xfrm>
            <a:off x="457200" y="1600200"/>
            <a:ext cx="8229600" cy="48768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“We are </a:t>
            </a:r>
            <a:r>
              <a:rPr lang="en-US" altLang="en-US" b="1" i="1"/>
              <a:t>being</a:t>
            </a:r>
            <a:r>
              <a:rPr lang="en-US" altLang="en-US" i="1"/>
              <a:t> </a:t>
            </a:r>
            <a:r>
              <a:rPr lang="en-US" altLang="en-US" b="1" i="1"/>
              <a:t>changed</a:t>
            </a:r>
            <a:r>
              <a:rPr lang="en-US" altLang="en-US" i="1"/>
              <a:t>. We've not only heard about the miracle of recovery; we are becoming living, breathing examples of what the power of the NA program can do. The spiritual life has ceased to be a theory we hear about in meetings; it is now becoming a tangible reality. We can see a miracle simply by looking in the mirror. The God of our understanding has taken us from spiritually unconscious, hopeless addicts to spiritually aware, recovering addicts eager to live.”</a:t>
            </a:r>
            <a:endParaRPr lang="en-US" altLang="en-US"/>
          </a:p>
        </p:txBody>
      </p:sp>
    </p:spTree>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A754CA-3129-4977-872A-50571A49BDFC}" type="slidenum">
              <a:rPr lang="en-US" altLang="en-US">
                <a:solidFill>
                  <a:srgbClr val="045C75"/>
                </a:solidFill>
                <a:latin typeface="Constantia" panose="02030602050306030303" pitchFamily="18" charset="0"/>
              </a:rPr>
              <a:pPr eaLnBrk="1" hangingPunct="1"/>
              <a:t>155</a:t>
            </a:fld>
            <a:endParaRPr lang="en-US" altLang="en-US">
              <a:solidFill>
                <a:srgbClr val="045C75"/>
              </a:solidFill>
              <a:latin typeface="Constantia" panose="02030602050306030303" pitchFamily="18" charset="0"/>
            </a:endParaRPr>
          </a:p>
        </p:txBody>
      </p:sp>
      <p:sp>
        <p:nvSpPr>
          <p:cNvPr id="184323" name="Title 1"/>
          <p:cNvSpPr>
            <a:spLocks noGrp="1"/>
          </p:cNvSpPr>
          <p:nvPr>
            <p:ph type="title"/>
          </p:nvPr>
        </p:nvSpPr>
        <p:spPr/>
        <p:txBody>
          <a:bodyPr/>
          <a:lstStyle/>
          <a:p>
            <a:pPr eaLnBrk="1" hangingPunct="1"/>
            <a:r>
              <a:rPr lang="en-US" altLang="en-US" b="1"/>
              <a:t>STEP EIGHT</a:t>
            </a:r>
            <a:endParaRPr lang="en-US" altLang="en-US"/>
          </a:p>
        </p:txBody>
      </p:sp>
      <p:sp>
        <p:nvSpPr>
          <p:cNvPr id="18432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4000"/>
              <a:t>“We made a list of all persons we had harmed, and became willing to make amends to them all”</a:t>
            </a:r>
          </a:p>
        </p:txBody>
      </p:sp>
    </p:spTree>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1F88BB-76FE-45AD-8CEC-B49C8C4B4C21}" type="slidenum">
              <a:rPr lang="en-US" altLang="en-US">
                <a:solidFill>
                  <a:srgbClr val="045C75"/>
                </a:solidFill>
                <a:latin typeface="Constantia" panose="02030602050306030303" pitchFamily="18" charset="0"/>
              </a:rPr>
              <a:pPr eaLnBrk="1" hangingPunct="1"/>
              <a:t>156</a:t>
            </a:fld>
            <a:endParaRPr lang="en-US" altLang="en-US">
              <a:solidFill>
                <a:srgbClr val="045C75"/>
              </a:solidFill>
              <a:latin typeface="Constantia" panose="02030602050306030303" pitchFamily="18" charset="0"/>
            </a:endParaRPr>
          </a:p>
        </p:txBody>
      </p:sp>
      <p:sp>
        <p:nvSpPr>
          <p:cNvPr id="185347" name="Title 1"/>
          <p:cNvSpPr>
            <a:spLocks noGrp="1"/>
          </p:cNvSpPr>
          <p:nvPr>
            <p:ph type="title"/>
          </p:nvPr>
        </p:nvSpPr>
        <p:spPr/>
        <p:txBody>
          <a:bodyPr/>
          <a:lstStyle/>
          <a:p>
            <a:pPr eaLnBrk="1" hangingPunct="1"/>
            <a:r>
              <a:rPr lang="en-US" altLang="en-US" sz="2800"/>
              <a:t>6 th BT p37, par6, line1/ 5 th BT pg 36, par5, line1</a:t>
            </a:r>
          </a:p>
        </p:txBody>
      </p:sp>
      <p:sp>
        <p:nvSpPr>
          <p:cNvPr id="18534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“Are we willing to make a list of all persons we had harmed to clear away the fear and the guilt that our past holds for us?”</a:t>
            </a:r>
            <a:endParaRPr lang="en-US" altLang="en-US" sz="3600"/>
          </a:p>
        </p:txBody>
      </p:sp>
    </p:spTree>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347561-4330-4CF6-9089-604E6034D7B9}" type="slidenum">
              <a:rPr lang="en-US" altLang="en-US">
                <a:solidFill>
                  <a:srgbClr val="045C75"/>
                </a:solidFill>
                <a:latin typeface="Constantia" panose="02030602050306030303" pitchFamily="18" charset="0"/>
              </a:rPr>
              <a:pPr eaLnBrk="1" hangingPunct="1"/>
              <a:t>157</a:t>
            </a:fld>
            <a:endParaRPr lang="en-US" altLang="en-US">
              <a:solidFill>
                <a:srgbClr val="045C75"/>
              </a:solidFill>
              <a:latin typeface="Constantia" panose="02030602050306030303" pitchFamily="18" charset="0"/>
            </a:endParaRPr>
          </a:p>
        </p:txBody>
      </p:sp>
      <p:sp>
        <p:nvSpPr>
          <p:cNvPr id="186371" name="Title 1"/>
          <p:cNvSpPr>
            <a:spLocks noGrp="1"/>
          </p:cNvSpPr>
          <p:nvPr>
            <p:ph type="title"/>
          </p:nvPr>
        </p:nvSpPr>
        <p:spPr/>
        <p:txBody>
          <a:bodyPr/>
          <a:lstStyle/>
          <a:p>
            <a:pPr eaLnBrk="1" hangingPunct="1"/>
            <a:r>
              <a:rPr lang="en-US" altLang="en-US" sz="3200"/>
              <a:t>H&amp;W p76, par 3, line3</a:t>
            </a:r>
          </a:p>
        </p:txBody>
      </p:sp>
      <p:sp>
        <p:nvSpPr>
          <p:cNvPr id="18637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“Our objective is to begin clearing away the damage we've done so that we can continue with our spiritual awakening.”</a:t>
            </a:r>
            <a:endParaRPr lang="en-US" altLang="en-US" sz="3600"/>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B06EF2-D350-4570-850E-4EC4C05F38B3}" type="slidenum">
              <a:rPr lang="en-US" altLang="en-US">
                <a:solidFill>
                  <a:srgbClr val="045C75"/>
                </a:solidFill>
                <a:latin typeface="Constantia" panose="02030602050306030303" pitchFamily="18" charset="0"/>
              </a:rPr>
              <a:pPr eaLnBrk="1" hangingPunct="1"/>
              <a:t>158</a:t>
            </a:fld>
            <a:endParaRPr lang="en-US" altLang="en-US">
              <a:solidFill>
                <a:srgbClr val="045C75"/>
              </a:solidFill>
              <a:latin typeface="Constantia" panose="02030602050306030303" pitchFamily="18" charset="0"/>
            </a:endParaRPr>
          </a:p>
        </p:txBody>
      </p:sp>
      <p:sp>
        <p:nvSpPr>
          <p:cNvPr id="187395" name="Title 1"/>
          <p:cNvSpPr>
            <a:spLocks noGrp="1"/>
          </p:cNvSpPr>
          <p:nvPr>
            <p:ph type="title"/>
          </p:nvPr>
        </p:nvSpPr>
        <p:spPr/>
        <p:txBody>
          <a:bodyPr/>
          <a:lstStyle/>
          <a:p>
            <a:pPr eaLnBrk="1" hangingPunct="1"/>
            <a:r>
              <a:rPr lang="en-US" altLang="en-US" sz="3200"/>
              <a:t>H&amp;W p78, par1, line11</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 We let go of our expectations, and we let go of blaming anyone for our actions. Our idea that we have been a victim must go. In the Eighth Step, we are not concerned with what others have done to us. We are concerned only with accepting responsibility for what we've done to others.”</a:t>
            </a:r>
            <a:endParaRPr lang="en-US" sz="3600" dirty="0"/>
          </a:p>
        </p:txBody>
      </p:sp>
    </p:spTree>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9B8FB5-4249-44E6-8026-067CC67B84CF}" type="slidenum">
              <a:rPr lang="en-US" altLang="en-US">
                <a:solidFill>
                  <a:srgbClr val="045C75"/>
                </a:solidFill>
                <a:latin typeface="Constantia" panose="02030602050306030303" pitchFamily="18" charset="0"/>
              </a:rPr>
              <a:pPr eaLnBrk="1" hangingPunct="1"/>
              <a:t>159</a:t>
            </a:fld>
            <a:endParaRPr lang="en-US" altLang="en-US">
              <a:solidFill>
                <a:srgbClr val="045C75"/>
              </a:solidFill>
              <a:latin typeface="Constantia" panose="02030602050306030303" pitchFamily="18" charset="0"/>
            </a:endParaRPr>
          </a:p>
        </p:txBody>
      </p:sp>
      <p:sp>
        <p:nvSpPr>
          <p:cNvPr id="188419" name="Title 1"/>
          <p:cNvSpPr>
            <a:spLocks noGrp="1"/>
          </p:cNvSpPr>
          <p:nvPr>
            <p:ph type="title"/>
          </p:nvPr>
        </p:nvSpPr>
        <p:spPr/>
        <p:txBody>
          <a:bodyPr/>
          <a:lstStyle/>
          <a:p>
            <a:pPr eaLnBrk="1" hangingPunct="1"/>
            <a:r>
              <a:rPr lang="en-US" altLang="en-US" sz="3200"/>
              <a:t>H&amp;W p77, par1, line11</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“We must avoid projections, either negative or positive, about actually making our amends. We are on the Eighth Step, not the Ninth Step. At this point, making a list and becoming willing to make amends are our only concerns.”</a:t>
            </a:r>
            <a:endParaRPr lang="en-US" sz="3600"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CA14F1-8099-4DB8-BE4C-A1B65F9DEFF3}" type="slidenum">
              <a:rPr lang="en-US" altLang="en-US">
                <a:solidFill>
                  <a:srgbClr val="045C75"/>
                </a:solidFill>
                <a:latin typeface="Constantia" panose="02030602050306030303" pitchFamily="18" charset="0"/>
              </a:rPr>
              <a:pPr eaLnBrk="1" hangingPunct="1"/>
              <a:t>16</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1371600"/>
            <a:ext cx="8229600" cy="1143000"/>
          </a:xfrm>
        </p:spPr>
        <p:txBody>
          <a:bodyPr>
            <a:normAutofit fontScale="90000"/>
          </a:bodyPr>
          <a:lstStyle/>
          <a:p>
            <a:pPr eaLnBrk="1" fontAlgn="auto" hangingPunct="1">
              <a:spcAft>
                <a:spcPts val="0"/>
              </a:spcAft>
              <a:defRPr/>
            </a:pPr>
            <a:br>
              <a:rPr lang="en-US" sz="3600" dirty="0"/>
            </a:br>
            <a:r>
              <a:rPr lang="en-US" sz="3600" dirty="0"/>
              <a:t>6 </a:t>
            </a:r>
            <a:r>
              <a:rPr lang="en-US" sz="3600" dirty="0" err="1"/>
              <a:t>th</a:t>
            </a:r>
            <a:r>
              <a:rPr lang="en-US" sz="3600" dirty="0"/>
              <a:t> BT p17, line1/ 5 </a:t>
            </a:r>
            <a:r>
              <a:rPr lang="en-US" sz="3600" dirty="0" err="1"/>
              <a:t>th</a:t>
            </a:r>
            <a:r>
              <a:rPr lang="en-US" sz="3600" dirty="0"/>
              <a:t> BT p17, line1</a:t>
            </a:r>
            <a:br>
              <a:rPr lang="en-US" dirty="0"/>
            </a:br>
            <a:endParaRPr lang="en-US" dirty="0"/>
          </a:p>
        </p:txBody>
      </p:sp>
      <p:sp>
        <p:nvSpPr>
          <p:cNvPr id="33796" name="Content Placeholder 2"/>
          <p:cNvSpPr>
            <a:spLocks noGrp="1"/>
          </p:cNvSpPr>
          <p:nvPr>
            <p:ph idx="1"/>
          </p:nvPr>
        </p:nvSpPr>
        <p:spPr/>
        <p:txBody>
          <a:bodyPr/>
          <a:lstStyle/>
          <a:p>
            <a:pP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a:t>“If you want what we have to offer, and are willing to make the effort to get it, then you are ready to take certain steps. </a:t>
            </a:r>
            <a:r>
              <a:rPr lang="en-US" altLang="en-US" sz="3600" i="1"/>
              <a:t>These are the principles</a:t>
            </a:r>
            <a:r>
              <a:rPr lang="en-US" altLang="en-US" sz="3600"/>
              <a:t> that made our recovery possible.”</a:t>
            </a:r>
          </a:p>
        </p:txBody>
      </p:sp>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3AE9F8-AB8D-495B-B49E-2EFD139B8E73}" type="slidenum">
              <a:rPr lang="en-US" altLang="en-US">
                <a:solidFill>
                  <a:srgbClr val="045C75"/>
                </a:solidFill>
                <a:latin typeface="Constantia" panose="02030602050306030303" pitchFamily="18" charset="0"/>
              </a:rPr>
              <a:pPr eaLnBrk="1" hangingPunct="1"/>
              <a:t>160</a:t>
            </a:fld>
            <a:endParaRPr lang="en-US" altLang="en-US">
              <a:solidFill>
                <a:srgbClr val="045C75"/>
              </a:solidFill>
              <a:latin typeface="Constantia" panose="02030602050306030303" pitchFamily="18" charset="0"/>
            </a:endParaRPr>
          </a:p>
        </p:txBody>
      </p:sp>
      <p:sp>
        <p:nvSpPr>
          <p:cNvPr id="189443" name="Title 1"/>
          <p:cNvSpPr>
            <a:spLocks noGrp="1"/>
          </p:cNvSpPr>
          <p:nvPr>
            <p:ph type="title"/>
          </p:nvPr>
        </p:nvSpPr>
        <p:spPr/>
        <p:txBody>
          <a:bodyPr/>
          <a:lstStyle/>
          <a:p>
            <a:pPr eaLnBrk="1" hangingPunct="1"/>
            <a:r>
              <a:rPr lang="en-US" altLang="en-US" sz="3200"/>
              <a:t>H&amp;W p80, par2, line5</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200" i="1" dirty="0"/>
              <a:t>“...there are many different forms of harm: causing mental anguish, property damage or loss, inflicting long lasting emotional scars, betraying trust, and so forth. Though we may exclaim, 'But I never meant to hurt anyone!', this is beside the point. We are responsible for the harm we caused no matter what our intentions were.”</a:t>
            </a:r>
            <a:endParaRPr lang="en-US" sz="3200" dirty="0"/>
          </a:p>
        </p:txBody>
      </p:sp>
    </p:spTree>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8E43EE-71D0-47D0-8804-5339AD97ABC3}" type="slidenum">
              <a:rPr lang="en-US" altLang="en-US">
                <a:solidFill>
                  <a:srgbClr val="045C75"/>
                </a:solidFill>
                <a:latin typeface="Constantia" panose="02030602050306030303" pitchFamily="18" charset="0"/>
              </a:rPr>
              <a:pPr eaLnBrk="1" hangingPunct="1"/>
              <a:t>161</a:t>
            </a:fld>
            <a:endParaRPr lang="en-US" altLang="en-US">
              <a:solidFill>
                <a:srgbClr val="045C75"/>
              </a:solidFill>
              <a:latin typeface="Constantia" panose="02030602050306030303" pitchFamily="18" charset="0"/>
            </a:endParaRPr>
          </a:p>
        </p:txBody>
      </p:sp>
      <p:sp>
        <p:nvSpPr>
          <p:cNvPr id="190467" name="Title 1"/>
          <p:cNvSpPr>
            <a:spLocks noGrp="1"/>
          </p:cNvSpPr>
          <p:nvPr>
            <p:ph type="title"/>
          </p:nvPr>
        </p:nvSpPr>
        <p:spPr>
          <a:xfrm>
            <a:off x="457200" y="304800"/>
            <a:ext cx="8229600" cy="1143000"/>
          </a:xfrm>
        </p:spPr>
        <p:txBody>
          <a:bodyPr/>
          <a:lstStyle/>
          <a:p>
            <a:pPr eaLnBrk="1" hangingPunct="1"/>
            <a:r>
              <a:rPr lang="en-US" altLang="en-US" sz="3200"/>
              <a:t>H&amp;W p81, par1</a:t>
            </a:r>
          </a:p>
        </p:txBody>
      </p:sp>
      <p:sp>
        <p:nvSpPr>
          <p:cNvPr id="190468" name="Content Placeholder 2"/>
          <p:cNvSpPr>
            <a:spLocks noGrp="1"/>
          </p:cNvSpPr>
          <p:nvPr>
            <p:ph idx="1"/>
          </p:nvPr>
        </p:nvSpPr>
        <p:spPr>
          <a:xfrm>
            <a:off x="457200" y="1600200"/>
            <a:ext cx="8229600" cy="4389438"/>
          </a:xfrm>
        </p:spPr>
        <p:txBody>
          <a:bodyPr/>
          <a:lstStyle/>
          <a:p>
            <a:pPr eaLnBrk="1" hangingPunct="1">
              <a:buFont typeface="Wingdings 2" panose="05020102010507070707" pitchFamily="18" charset="2"/>
              <a:buNone/>
            </a:pPr>
            <a:r>
              <a:rPr lang="en-US" altLang="en-US" sz="2800" i="1"/>
              <a:t>“In addition to understanding what harm means, we also need to understand what 'make amends' means. This step does not say that we become willing to say we're sorry, although that may be a part of our amends. Most of the people we've hurt have probably heard us say 'I'm sorry' enough to last a lifetime. In truth, we are becoming willing to do anything possible to repair the damage we've done, particularly by changing our behavior.”</a:t>
            </a:r>
            <a:endParaRPr lang="en-US" altLang="en-US" sz="2800"/>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6705EE-28DE-4CDD-8282-C9A962943AA9}" type="slidenum">
              <a:rPr lang="en-US" altLang="en-US">
                <a:solidFill>
                  <a:srgbClr val="045C75"/>
                </a:solidFill>
                <a:latin typeface="Constantia" panose="02030602050306030303" pitchFamily="18" charset="0"/>
              </a:rPr>
              <a:pPr eaLnBrk="1" hangingPunct="1"/>
              <a:t>162</a:t>
            </a:fld>
            <a:endParaRPr lang="en-US" altLang="en-US">
              <a:solidFill>
                <a:srgbClr val="045C75"/>
              </a:solidFill>
              <a:latin typeface="Constantia" panose="02030602050306030303" pitchFamily="18" charset="0"/>
            </a:endParaRPr>
          </a:p>
        </p:txBody>
      </p:sp>
      <p:sp>
        <p:nvSpPr>
          <p:cNvPr id="191491" name="Title 1"/>
          <p:cNvSpPr>
            <a:spLocks noGrp="1"/>
          </p:cNvSpPr>
          <p:nvPr>
            <p:ph type="title"/>
          </p:nvPr>
        </p:nvSpPr>
        <p:spPr/>
        <p:txBody>
          <a:bodyPr/>
          <a:lstStyle/>
          <a:p>
            <a:pPr eaLnBrk="1" hangingPunct="1"/>
            <a:r>
              <a:rPr lang="en-US" altLang="en-US" sz="3200"/>
              <a:t>6 th BT p39, par2, line3/ 5 th BT p38, par1, line3</a:t>
            </a:r>
          </a:p>
        </p:txBody>
      </p:sp>
      <p:sp>
        <p:nvSpPr>
          <p:cNvPr id="19149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“...we can not put off completion of this step just because we are not sure that our list is complete.”</a:t>
            </a:r>
            <a:endParaRPr lang="en-US" altLang="en-US" sz="4000"/>
          </a:p>
        </p:txBody>
      </p:sp>
    </p:spTree>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C57661-3A29-4073-982B-5CCCF0D7B4BF}" type="slidenum">
              <a:rPr lang="en-US" altLang="en-US">
                <a:solidFill>
                  <a:srgbClr val="045C75"/>
                </a:solidFill>
                <a:latin typeface="Constantia" panose="02030602050306030303" pitchFamily="18" charset="0"/>
              </a:rPr>
              <a:pPr eaLnBrk="1" hangingPunct="1"/>
              <a:t>163</a:t>
            </a:fld>
            <a:endParaRPr lang="en-US" altLang="en-US">
              <a:solidFill>
                <a:srgbClr val="045C75"/>
              </a:solidFill>
              <a:latin typeface="Constantia" panose="02030602050306030303" pitchFamily="18" charset="0"/>
            </a:endParaRPr>
          </a:p>
        </p:txBody>
      </p:sp>
      <p:sp>
        <p:nvSpPr>
          <p:cNvPr id="192515" name="Title 1"/>
          <p:cNvSpPr>
            <a:spLocks noGrp="1"/>
          </p:cNvSpPr>
          <p:nvPr>
            <p:ph type="title"/>
          </p:nvPr>
        </p:nvSpPr>
        <p:spPr/>
        <p:txBody>
          <a:bodyPr/>
          <a:lstStyle/>
          <a:p>
            <a:pPr eaLnBrk="1" hangingPunct="1"/>
            <a:r>
              <a:rPr lang="fr-FR" altLang="en-US" sz="3200"/>
              <a:t>H&amp;W p82, par2, line9- par3</a:t>
            </a:r>
            <a:endParaRPr lang="en-US" altLang="en-US" sz="3200"/>
          </a:p>
        </p:txBody>
      </p:sp>
      <p:sp>
        <p:nvSpPr>
          <p:cNvPr id="1925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“If we want to continue with our recovery, we must make amends. We ask God to help us find the willingness to make our amends.”</a:t>
            </a:r>
            <a:endParaRPr lang="en-US" altLang="en-US" sz="3600"/>
          </a:p>
        </p:txBody>
      </p:sp>
    </p:spTree>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B8BE8D-4523-4783-B3DC-9DC36ED4F526}" type="slidenum">
              <a:rPr lang="en-US" altLang="en-US">
                <a:solidFill>
                  <a:srgbClr val="045C75"/>
                </a:solidFill>
                <a:latin typeface="Constantia" panose="02030602050306030303" pitchFamily="18" charset="0"/>
              </a:rPr>
              <a:pPr eaLnBrk="1" hangingPunct="1"/>
              <a:t>164</a:t>
            </a:fld>
            <a:endParaRPr lang="en-US" altLang="en-US">
              <a:solidFill>
                <a:srgbClr val="045C75"/>
              </a:solidFill>
              <a:latin typeface="Constantia" panose="02030602050306030303" pitchFamily="18" charset="0"/>
            </a:endParaRPr>
          </a:p>
        </p:txBody>
      </p:sp>
      <p:sp>
        <p:nvSpPr>
          <p:cNvPr id="193539" name="Rectangle 2"/>
          <p:cNvSpPr>
            <a:spLocks noGrp="1"/>
          </p:cNvSpPr>
          <p:nvPr>
            <p:ph type="title"/>
          </p:nvPr>
        </p:nvSpPr>
        <p:spPr/>
        <p:txBody>
          <a:bodyPr/>
          <a:lstStyle/>
          <a:p>
            <a:pPr eaLnBrk="1" hangingPunct="1"/>
            <a:r>
              <a:rPr lang="en-US" altLang="en-US"/>
              <a:t>Step Eight</a:t>
            </a:r>
          </a:p>
        </p:txBody>
      </p:sp>
      <p:sp>
        <p:nvSpPr>
          <p:cNvPr id="193540"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4000" b="1"/>
              <a:t>Prayer</a:t>
            </a:r>
          </a:p>
        </p:txBody>
      </p:sp>
    </p:spTree>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0677D1-F60C-4F64-B371-D5A153D41D5A}" type="slidenum">
              <a:rPr lang="en-US" altLang="en-US">
                <a:solidFill>
                  <a:srgbClr val="045C75"/>
                </a:solidFill>
                <a:latin typeface="Constantia" panose="02030602050306030303" pitchFamily="18" charset="0"/>
              </a:rPr>
              <a:pPr eaLnBrk="1" hangingPunct="1"/>
              <a:t>165</a:t>
            </a:fld>
            <a:endParaRPr lang="en-US" altLang="en-US">
              <a:solidFill>
                <a:srgbClr val="045C75"/>
              </a:solidFill>
              <a:latin typeface="Constantia" panose="02030602050306030303" pitchFamily="18" charset="0"/>
            </a:endParaRPr>
          </a:p>
        </p:txBody>
      </p:sp>
      <p:sp>
        <p:nvSpPr>
          <p:cNvPr id="194563" name="Title 1"/>
          <p:cNvSpPr>
            <a:spLocks noGrp="1"/>
          </p:cNvSpPr>
          <p:nvPr>
            <p:ph type="title"/>
          </p:nvPr>
        </p:nvSpPr>
        <p:spPr>
          <a:xfrm>
            <a:off x="457200" y="685800"/>
            <a:ext cx="8229600" cy="563563"/>
          </a:xfrm>
        </p:spPr>
        <p:txBody>
          <a:bodyPr/>
          <a:lstStyle/>
          <a:p>
            <a:pPr eaLnBrk="1" hangingPunct="1"/>
            <a:r>
              <a:rPr lang="en-US" altLang="en-US" sz="3200"/>
              <a:t>H&amp;W p83, par1, line1-15</a:t>
            </a:r>
          </a:p>
        </p:txBody>
      </p:sp>
      <p:sp>
        <p:nvSpPr>
          <p:cNvPr id="3" name="Content Placeholder 2"/>
          <p:cNvSpPr>
            <a:spLocks noGrp="1"/>
          </p:cNvSpPr>
          <p:nvPr>
            <p:ph idx="1"/>
          </p:nvPr>
        </p:nvSpPr>
        <p:spPr>
          <a:xfrm>
            <a:off x="457200" y="914400"/>
            <a:ext cx="8229600" cy="59436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i="1" dirty="0"/>
              <a:t>“A Higher Power is working in our own lives, preparing us to be of service to others. The changes brought about by that Power are evidenced by our changing attitudes and actions. We are developing the ability to choose spiritual principles over character defects and recovery over addiction. We have a fresh outlook on life, and we know that we are responsible for what we do. We no longer feel constant regret over the harm we caused in the past. Simply understanding how badly we've hurt people, being truly sorry for the pain we've caused, and becoming willing to let them know of our desire to make things right are the keys to freedom from our past. Though we have yet to make peace with others, we've come a long way toward making peace with ourselves.”</a:t>
            </a:r>
            <a:endParaRPr lang="en-US" dirty="0"/>
          </a:p>
        </p:txBody>
      </p:sp>
    </p:spTree>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986DC3-4525-42D2-A9AD-1317E6E5E578}" type="slidenum">
              <a:rPr lang="en-US" altLang="en-US">
                <a:solidFill>
                  <a:srgbClr val="045C75"/>
                </a:solidFill>
                <a:latin typeface="Constantia" panose="02030602050306030303" pitchFamily="18" charset="0"/>
              </a:rPr>
              <a:pPr eaLnBrk="1" hangingPunct="1"/>
              <a:t>166</a:t>
            </a:fld>
            <a:endParaRPr lang="en-US" altLang="en-US">
              <a:solidFill>
                <a:srgbClr val="045C75"/>
              </a:solidFill>
              <a:latin typeface="Constantia" panose="02030602050306030303" pitchFamily="18" charset="0"/>
            </a:endParaRPr>
          </a:p>
        </p:txBody>
      </p:sp>
      <p:sp>
        <p:nvSpPr>
          <p:cNvPr id="195587" name="Title 1"/>
          <p:cNvSpPr>
            <a:spLocks noGrp="1"/>
          </p:cNvSpPr>
          <p:nvPr>
            <p:ph type="title"/>
          </p:nvPr>
        </p:nvSpPr>
        <p:spPr/>
        <p:txBody>
          <a:bodyPr/>
          <a:lstStyle/>
          <a:p>
            <a:pPr eaLnBrk="1" hangingPunct="1"/>
            <a:r>
              <a:rPr lang="en-US" altLang="en-US" sz="3200" i="1"/>
              <a:t>6 th BT p39, par5, line 3/ 5 th BT p38, par4, line3</a:t>
            </a:r>
            <a:endParaRPr lang="en-US" altLang="en-US" sz="3200"/>
          </a:p>
        </p:txBody>
      </p:sp>
      <p:sp>
        <p:nvSpPr>
          <p:cNvPr id="1955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“As a result of this step we receive a new freedom that can end isolation.”</a:t>
            </a:r>
            <a:endParaRPr lang="en-US" altLang="en-US" sz="4000"/>
          </a:p>
        </p:txBody>
      </p:sp>
    </p:spTree>
  </p:cSld>
  <p:clrMapOvr>
    <a:masterClrMapping/>
  </p:clrMapOvr>
  <p:transition>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A1A064-CEF8-426C-B7F0-FE9957BC4C0A}" type="slidenum">
              <a:rPr lang="en-US" altLang="en-US">
                <a:solidFill>
                  <a:srgbClr val="045C75"/>
                </a:solidFill>
                <a:latin typeface="Constantia" panose="02030602050306030303" pitchFamily="18" charset="0"/>
              </a:rPr>
              <a:pPr eaLnBrk="1" hangingPunct="1"/>
              <a:t>167</a:t>
            </a:fld>
            <a:endParaRPr lang="en-US" altLang="en-US">
              <a:solidFill>
                <a:srgbClr val="045C75"/>
              </a:solidFill>
              <a:latin typeface="Constantia" panose="02030602050306030303" pitchFamily="18" charset="0"/>
            </a:endParaRPr>
          </a:p>
        </p:txBody>
      </p:sp>
      <p:sp>
        <p:nvSpPr>
          <p:cNvPr id="196611" name="Title 1"/>
          <p:cNvSpPr>
            <a:spLocks noGrp="1"/>
          </p:cNvSpPr>
          <p:nvPr>
            <p:ph type="title"/>
          </p:nvPr>
        </p:nvSpPr>
        <p:spPr/>
        <p:txBody>
          <a:bodyPr/>
          <a:lstStyle/>
          <a:p>
            <a:pPr eaLnBrk="1" hangingPunct="1"/>
            <a:r>
              <a:rPr lang="en-US" altLang="en-US" b="1"/>
              <a:t>STEP NINE</a:t>
            </a:r>
            <a:endParaRPr lang="en-US" altLang="en-US"/>
          </a:p>
        </p:txBody>
      </p:sp>
      <p:sp>
        <p:nvSpPr>
          <p:cNvPr id="19661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4000"/>
              <a:t>“We made direct amends to such people wherever possible, except when to do so would injure them or others.”</a:t>
            </a:r>
          </a:p>
        </p:txBody>
      </p:sp>
    </p:spTree>
  </p:cSld>
  <p:clrMapOvr>
    <a:masterClrMapping/>
  </p:clrMapOvr>
  <p:transition>
    <p:random/>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96108F-975D-477C-A172-C2C91A3F0EB9}" type="slidenum">
              <a:rPr lang="en-US" altLang="en-US">
                <a:solidFill>
                  <a:srgbClr val="045C75"/>
                </a:solidFill>
                <a:latin typeface="Constantia" panose="02030602050306030303" pitchFamily="18" charset="0"/>
              </a:rPr>
              <a:pPr eaLnBrk="1" hangingPunct="1"/>
              <a:t>168</a:t>
            </a:fld>
            <a:endParaRPr lang="en-US" altLang="en-US">
              <a:solidFill>
                <a:srgbClr val="045C75"/>
              </a:solidFill>
              <a:latin typeface="Constantia" panose="02030602050306030303" pitchFamily="18" charset="0"/>
            </a:endParaRPr>
          </a:p>
        </p:txBody>
      </p:sp>
      <p:sp>
        <p:nvSpPr>
          <p:cNvPr id="197635" name="Title 1"/>
          <p:cNvSpPr>
            <a:spLocks noGrp="1"/>
          </p:cNvSpPr>
          <p:nvPr>
            <p:ph type="title"/>
          </p:nvPr>
        </p:nvSpPr>
        <p:spPr/>
        <p:txBody>
          <a:bodyPr/>
          <a:lstStyle/>
          <a:p>
            <a:pPr eaLnBrk="1" hangingPunct="1"/>
            <a:r>
              <a:rPr lang="en-US" altLang="en-US" sz="3200"/>
              <a:t>H&amp;W p84, par2, line1</a:t>
            </a:r>
          </a:p>
        </p:txBody>
      </p:sp>
      <p:sp>
        <p:nvSpPr>
          <p:cNvPr id="19763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“We have our Eighth Step list, and we know what we have to do...”</a:t>
            </a:r>
            <a:endParaRPr lang="en-US" altLang="en-US" sz="4000"/>
          </a:p>
        </p:txBody>
      </p:sp>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01ADD-2AC9-4F55-A635-A06EA5C7D547}" type="slidenum">
              <a:rPr lang="en-US" altLang="en-US">
                <a:solidFill>
                  <a:srgbClr val="045C75"/>
                </a:solidFill>
                <a:latin typeface="Constantia" panose="02030602050306030303" pitchFamily="18" charset="0"/>
              </a:rPr>
              <a:pPr eaLnBrk="1" hangingPunct="1"/>
              <a:t>169</a:t>
            </a:fld>
            <a:endParaRPr lang="en-US" altLang="en-US">
              <a:solidFill>
                <a:srgbClr val="045C75"/>
              </a:solidFill>
              <a:latin typeface="Constantia" panose="02030602050306030303" pitchFamily="18" charset="0"/>
            </a:endParaRPr>
          </a:p>
        </p:txBody>
      </p:sp>
      <p:sp>
        <p:nvSpPr>
          <p:cNvPr id="198659" name="Title 1"/>
          <p:cNvSpPr>
            <a:spLocks noGrp="1"/>
          </p:cNvSpPr>
          <p:nvPr>
            <p:ph type="title"/>
          </p:nvPr>
        </p:nvSpPr>
        <p:spPr/>
        <p:txBody>
          <a:bodyPr/>
          <a:lstStyle/>
          <a:p>
            <a:pPr eaLnBrk="1" hangingPunct="1"/>
            <a:r>
              <a:rPr lang="en-US" altLang="en-US" sz="3200"/>
              <a:t>6 th BT p40, par2, line 1/ 5 th BT p39, par1, line1</a:t>
            </a:r>
          </a:p>
        </p:txBody>
      </p:sp>
      <p:sp>
        <p:nvSpPr>
          <p:cNvPr id="19866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“This step should not be avoided. If we do, we are reserving a place in our program for a relapse. Pride, fear, and procrastination often seem an impossible barrier; they stand in the way of progress and growth.”</a:t>
            </a:r>
            <a:endParaRPr lang="en-US" altLang="en-US" sz="360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E50DE6-2F8B-4115-A7F0-D74B84B3C2E2}" type="slidenum">
              <a:rPr lang="en-US" altLang="en-US">
                <a:solidFill>
                  <a:srgbClr val="045C75"/>
                </a:solidFill>
                <a:latin typeface="Constantia" panose="02030602050306030303" pitchFamily="18" charset="0"/>
              </a:rPr>
              <a:pPr eaLnBrk="1" hangingPunct="1"/>
              <a:t>17</a:t>
            </a:fld>
            <a:endParaRPr lang="en-US" altLang="en-US">
              <a:solidFill>
                <a:srgbClr val="045C75"/>
              </a:solidFill>
              <a:latin typeface="Constantia" panose="02030602050306030303" pitchFamily="18" charset="0"/>
            </a:endParaRPr>
          </a:p>
        </p:txBody>
      </p:sp>
      <p:sp>
        <p:nvSpPr>
          <p:cNvPr id="34819" name="Title 1"/>
          <p:cNvSpPr>
            <a:spLocks noGrp="1"/>
          </p:cNvSpPr>
          <p:nvPr>
            <p:ph type="title"/>
          </p:nvPr>
        </p:nvSpPr>
        <p:spPr/>
        <p:txBody>
          <a:bodyPr/>
          <a:lstStyle/>
          <a:p>
            <a:pPr eaLnBrk="1" hangingPunct="1"/>
            <a:r>
              <a:rPr lang="en-US" altLang="en-US"/>
              <a:t>Step 1</a:t>
            </a:r>
          </a:p>
        </p:txBody>
      </p:sp>
      <p:sp>
        <p:nvSpPr>
          <p:cNvPr id="34820" name="Content Placeholder 2"/>
          <p:cNvSpPr>
            <a:spLocks noGrp="1"/>
          </p:cNvSpPr>
          <p:nvPr>
            <p:ph idx="1"/>
          </p:nvPr>
        </p:nvSpPr>
        <p:spPr/>
        <p:txBody>
          <a:bodyPr/>
          <a:lstStyle/>
          <a:p>
            <a:pPr eaLnBrk="1" hangingPunct="1"/>
            <a:endParaRPr lang="en-US" altLang="en-US" i="1"/>
          </a:p>
          <a:p>
            <a:pPr eaLnBrk="1" hangingPunct="1"/>
            <a:endParaRPr lang="en-US" altLang="en-US" i="1"/>
          </a:p>
          <a:p>
            <a:pPr algn="ctr" eaLnBrk="1" hangingPunct="1">
              <a:buFont typeface="Wingdings 2" panose="05020102010507070707" pitchFamily="18" charset="2"/>
              <a:buNone/>
            </a:pPr>
            <a:r>
              <a:rPr lang="en-US" altLang="en-US" sz="3600" i="1"/>
              <a:t>We admitted that we were powerless over our addiction, that our lives had become unmanageable.</a:t>
            </a:r>
          </a:p>
        </p:txBody>
      </p:sp>
    </p:spTree>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8AF60-A5EF-43C6-BFDE-2A3CE0BA2351}" type="slidenum">
              <a:rPr lang="en-US" altLang="en-US">
                <a:solidFill>
                  <a:srgbClr val="045C75"/>
                </a:solidFill>
                <a:latin typeface="Constantia" panose="02030602050306030303" pitchFamily="18" charset="0"/>
              </a:rPr>
              <a:pPr eaLnBrk="1" hangingPunct="1"/>
              <a:t>170</a:t>
            </a:fld>
            <a:endParaRPr lang="en-US" altLang="en-US">
              <a:solidFill>
                <a:srgbClr val="045C75"/>
              </a:solidFill>
              <a:latin typeface="Constantia" panose="02030602050306030303" pitchFamily="18" charset="0"/>
            </a:endParaRPr>
          </a:p>
        </p:txBody>
      </p:sp>
      <p:sp>
        <p:nvSpPr>
          <p:cNvPr id="199683" name="Title 1"/>
          <p:cNvSpPr>
            <a:spLocks noGrp="1"/>
          </p:cNvSpPr>
          <p:nvPr>
            <p:ph type="title"/>
          </p:nvPr>
        </p:nvSpPr>
        <p:spPr/>
        <p:txBody>
          <a:bodyPr/>
          <a:lstStyle/>
          <a:p>
            <a:pPr eaLnBrk="1" hangingPunct="1"/>
            <a:r>
              <a:rPr lang="en-US" altLang="en-US" sz="3200"/>
              <a:t>H&amp;W p90 par1, line 1</a:t>
            </a:r>
          </a:p>
        </p:txBody>
      </p:sp>
      <p:sp>
        <p:nvSpPr>
          <p:cNvPr id="19968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“Choosing the best way to make amends requires careful consideration and time spent searching our conscience for what is right.”</a:t>
            </a:r>
            <a:endParaRPr lang="en-US" altLang="en-US" sz="3600"/>
          </a:p>
        </p:txBody>
      </p:sp>
    </p:spTree>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DBAA5F-0DF1-4D87-8ACD-85C414E5BE54}" type="slidenum">
              <a:rPr lang="en-US" altLang="en-US">
                <a:solidFill>
                  <a:srgbClr val="045C75"/>
                </a:solidFill>
                <a:latin typeface="Constantia" panose="02030602050306030303" pitchFamily="18" charset="0"/>
              </a:rPr>
              <a:pPr eaLnBrk="1" hangingPunct="1"/>
              <a:t>171</a:t>
            </a:fld>
            <a:endParaRPr lang="en-US" altLang="en-US">
              <a:solidFill>
                <a:srgbClr val="045C75"/>
              </a:solidFill>
              <a:latin typeface="Constantia" panose="02030602050306030303" pitchFamily="18" charset="0"/>
            </a:endParaRPr>
          </a:p>
        </p:txBody>
      </p:sp>
      <p:sp>
        <p:nvSpPr>
          <p:cNvPr id="200707" name="Title 1"/>
          <p:cNvSpPr>
            <a:spLocks noGrp="1"/>
          </p:cNvSpPr>
          <p:nvPr>
            <p:ph type="title"/>
          </p:nvPr>
        </p:nvSpPr>
        <p:spPr/>
        <p:txBody>
          <a:bodyPr/>
          <a:lstStyle/>
          <a:p>
            <a:pPr eaLnBrk="1" hangingPunct="1"/>
            <a:r>
              <a:rPr lang="en-US" altLang="en-US" sz="3200"/>
              <a:t>H&amp;W p91, line1</a:t>
            </a:r>
          </a:p>
        </p:txBody>
      </p:sp>
      <p:sp>
        <p:nvSpPr>
          <p:cNvPr id="20070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sit down, become quiet in the presence of our Higher Power, and ask for guidance in what we should do.”</a:t>
            </a:r>
            <a:endParaRPr lang="en-US" altLang="en-US" sz="3600"/>
          </a:p>
        </p:txBody>
      </p:sp>
    </p:spTree>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5300F-E6FA-42C6-913E-679A6EF22A6B}" type="slidenum">
              <a:rPr lang="en-US" altLang="en-US">
                <a:solidFill>
                  <a:srgbClr val="045C75"/>
                </a:solidFill>
                <a:latin typeface="Constantia" panose="02030602050306030303" pitchFamily="18" charset="0"/>
              </a:rPr>
              <a:pPr eaLnBrk="1" hangingPunct="1"/>
              <a:t>172</a:t>
            </a:fld>
            <a:endParaRPr lang="en-US" altLang="en-US">
              <a:solidFill>
                <a:srgbClr val="045C75"/>
              </a:solidFill>
              <a:latin typeface="Constantia" panose="02030602050306030303" pitchFamily="18" charset="0"/>
            </a:endParaRPr>
          </a:p>
        </p:txBody>
      </p:sp>
      <p:sp>
        <p:nvSpPr>
          <p:cNvPr id="201731" name="Title 1"/>
          <p:cNvSpPr>
            <a:spLocks noGrp="1"/>
          </p:cNvSpPr>
          <p:nvPr>
            <p:ph type="title"/>
          </p:nvPr>
        </p:nvSpPr>
        <p:spPr/>
        <p:txBody>
          <a:bodyPr/>
          <a:lstStyle/>
          <a:p>
            <a:pPr eaLnBrk="1" hangingPunct="1"/>
            <a:r>
              <a:rPr lang="en-US" altLang="en-US" sz="3200"/>
              <a:t>H&amp;W p91, line6</a:t>
            </a:r>
          </a:p>
        </p:txBody>
      </p:sp>
      <p:sp>
        <p:nvSpPr>
          <p:cNvPr id="20173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simply do the best we can, relying on our </a:t>
            </a:r>
            <a:r>
              <a:rPr lang="en-US" altLang="en-US" sz="3600" b="1" i="1"/>
              <a:t>sponsor</a:t>
            </a:r>
            <a:r>
              <a:rPr lang="en-US" altLang="en-US" sz="3600" i="1"/>
              <a:t> and the God of our understanding for guidance.”</a:t>
            </a:r>
            <a:endParaRPr lang="en-US" altLang="en-US" sz="3600"/>
          </a:p>
        </p:txBody>
      </p:sp>
    </p:spTree>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672F20-F776-4C90-B3FF-0390CF4FE877}" type="slidenum">
              <a:rPr lang="en-US" altLang="en-US">
                <a:solidFill>
                  <a:srgbClr val="045C75"/>
                </a:solidFill>
                <a:latin typeface="Constantia" panose="02030602050306030303" pitchFamily="18" charset="0"/>
              </a:rPr>
              <a:pPr eaLnBrk="1" hangingPunct="1"/>
              <a:t>173</a:t>
            </a:fld>
            <a:endParaRPr lang="en-US" altLang="en-US">
              <a:solidFill>
                <a:srgbClr val="045C75"/>
              </a:solidFill>
              <a:latin typeface="Constantia" panose="02030602050306030303" pitchFamily="18" charset="0"/>
            </a:endParaRPr>
          </a:p>
        </p:txBody>
      </p:sp>
      <p:sp>
        <p:nvSpPr>
          <p:cNvPr id="202755" name="Title 1"/>
          <p:cNvSpPr>
            <a:spLocks noGrp="1"/>
          </p:cNvSpPr>
          <p:nvPr>
            <p:ph type="title"/>
          </p:nvPr>
        </p:nvSpPr>
        <p:spPr/>
        <p:txBody>
          <a:bodyPr/>
          <a:lstStyle/>
          <a:p>
            <a:pPr eaLnBrk="1" hangingPunct="1"/>
            <a:r>
              <a:rPr lang="en-US" altLang="en-US" sz="3200"/>
              <a:t>H&amp;W p91, par1, line8</a:t>
            </a:r>
          </a:p>
        </p:txBody>
      </p:sp>
      <p:sp>
        <p:nvSpPr>
          <p:cNvPr id="20275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“With the help of our </a:t>
            </a:r>
            <a:r>
              <a:rPr lang="en-US" altLang="en-US" sz="3600" b="1" i="1"/>
              <a:t>sponsor</a:t>
            </a:r>
            <a:r>
              <a:rPr lang="en-US" altLang="en-US" sz="3600" i="1"/>
              <a:t> and the God of our understanding, we are willing to do whatever it takes to maintain our recovery.”</a:t>
            </a:r>
            <a:endParaRPr lang="en-US" altLang="en-US" sz="3600"/>
          </a:p>
        </p:txBody>
      </p:sp>
    </p:spTree>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C163D7-9933-4E03-A687-C7D29B0C4D08}" type="slidenum">
              <a:rPr lang="en-US" altLang="en-US">
                <a:solidFill>
                  <a:srgbClr val="045C75"/>
                </a:solidFill>
                <a:latin typeface="Constantia" panose="02030602050306030303" pitchFamily="18" charset="0"/>
              </a:rPr>
              <a:pPr eaLnBrk="1" hangingPunct="1"/>
              <a:t>174</a:t>
            </a:fld>
            <a:endParaRPr lang="en-US" altLang="en-US">
              <a:solidFill>
                <a:srgbClr val="045C75"/>
              </a:solidFill>
              <a:latin typeface="Constantia" panose="02030602050306030303" pitchFamily="18" charset="0"/>
            </a:endParaRPr>
          </a:p>
        </p:txBody>
      </p:sp>
      <p:sp>
        <p:nvSpPr>
          <p:cNvPr id="203779" name="Title 1"/>
          <p:cNvSpPr>
            <a:spLocks noGrp="1"/>
          </p:cNvSpPr>
          <p:nvPr>
            <p:ph type="title"/>
          </p:nvPr>
        </p:nvSpPr>
        <p:spPr/>
        <p:txBody>
          <a:bodyPr/>
          <a:lstStyle/>
          <a:p>
            <a:pPr eaLnBrk="1" hangingPunct="1"/>
            <a:r>
              <a:rPr lang="en-US" altLang="en-US" sz="3200"/>
              <a:t>H&amp;W p89, par1, line1-4</a:t>
            </a:r>
          </a:p>
        </p:txBody>
      </p:sp>
      <p:sp>
        <p:nvSpPr>
          <p:cNvPr id="20378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“Because the action we take in this step can have a profound impact on other people, we don't want to just carelessly step out and start making our amends without first discussing them in detail with our </a:t>
            </a:r>
            <a:r>
              <a:rPr lang="en-US" altLang="en-US" sz="3600" b="1" i="1"/>
              <a:t>sponsor</a:t>
            </a:r>
            <a:r>
              <a:rPr lang="en-US" altLang="en-US" sz="3600" i="1"/>
              <a:t>.”</a:t>
            </a:r>
            <a:endParaRPr lang="en-US" altLang="en-US" sz="3600"/>
          </a:p>
        </p:txBody>
      </p:sp>
    </p:spTree>
  </p:cSld>
  <p:clrMapOvr>
    <a:masterClrMapping/>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DF0A7B-63C0-47CF-8004-E7DA9F02625C}" type="slidenum">
              <a:rPr lang="en-US" altLang="en-US">
                <a:solidFill>
                  <a:srgbClr val="045C75"/>
                </a:solidFill>
                <a:latin typeface="Constantia" panose="02030602050306030303" pitchFamily="18" charset="0"/>
              </a:rPr>
              <a:pPr eaLnBrk="1" hangingPunct="1"/>
              <a:t>175</a:t>
            </a:fld>
            <a:endParaRPr lang="en-US" altLang="en-US">
              <a:solidFill>
                <a:srgbClr val="045C75"/>
              </a:solidFill>
              <a:latin typeface="Constantia" panose="02030602050306030303" pitchFamily="18" charset="0"/>
            </a:endParaRPr>
          </a:p>
        </p:txBody>
      </p:sp>
      <p:sp>
        <p:nvSpPr>
          <p:cNvPr id="204803" name="Title 1"/>
          <p:cNvSpPr>
            <a:spLocks noGrp="1"/>
          </p:cNvSpPr>
          <p:nvPr>
            <p:ph type="title"/>
          </p:nvPr>
        </p:nvSpPr>
        <p:spPr/>
        <p:txBody>
          <a:bodyPr/>
          <a:lstStyle/>
          <a:p>
            <a:pPr eaLnBrk="1" hangingPunct="1"/>
            <a:r>
              <a:rPr lang="en-US" altLang="en-US" sz="3200"/>
              <a:t>H&amp;W p89, par1, line15</a:t>
            </a:r>
          </a:p>
        </p:txBody>
      </p:sp>
      <p:sp>
        <p:nvSpPr>
          <p:cNvPr id="20480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“The Ninth Step is not designed to clear our conscience at the expense of someone else. Our </a:t>
            </a:r>
            <a:r>
              <a:rPr lang="en-US" altLang="en-US" sz="3600" b="1" i="1"/>
              <a:t>sponsor</a:t>
            </a:r>
            <a:r>
              <a:rPr lang="en-US" altLang="en-US" sz="3600" i="1"/>
              <a:t> will help us find a way to make appropriate amends without causing additional harm.”</a:t>
            </a:r>
            <a:endParaRPr lang="en-US" altLang="en-US" sz="3600"/>
          </a:p>
        </p:txBody>
      </p:sp>
    </p:spTree>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9AD1E9-D66C-45B2-9F0E-070A08EB5129}" type="slidenum">
              <a:rPr lang="en-US" altLang="en-US">
                <a:solidFill>
                  <a:srgbClr val="045C75"/>
                </a:solidFill>
                <a:latin typeface="Constantia" panose="02030602050306030303" pitchFamily="18" charset="0"/>
              </a:rPr>
              <a:pPr eaLnBrk="1" hangingPunct="1"/>
              <a:t>176</a:t>
            </a:fld>
            <a:endParaRPr lang="en-US" altLang="en-US">
              <a:solidFill>
                <a:srgbClr val="045C75"/>
              </a:solidFill>
              <a:latin typeface="Constantia" panose="02030602050306030303" pitchFamily="18" charset="0"/>
            </a:endParaRPr>
          </a:p>
        </p:txBody>
      </p:sp>
      <p:sp>
        <p:nvSpPr>
          <p:cNvPr id="205827" name="Title 1"/>
          <p:cNvSpPr>
            <a:spLocks noGrp="1"/>
          </p:cNvSpPr>
          <p:nvPr>
            <p:ph type="title"/>
          </p:nvPr>
        </p:nvSpPr>
        <p:spPr/>
        <p:txBody>
          <a:bodyPr/>
          <a:lstStyle/>
          <a:p>
            <a:pPr eaLnBrk="1" hangingPunct="1"/>
            <a:r>
              <a:rPr lang="en-US" altLang="en-US" sz="3200"/>
              <a:t>H&amp;W p87, par1, line2</a:t>
            </a:r>
          </a:p>
        </p:txBody>
      </p:sp>
      <p:sp>
        <p:nvSpPr>
          <p:cNvPr id="205828" name="Content Placeholder 2"/>
          <p:cNvSpPr>
            <a:spLocks noGrp="1"/>
          </p:cNvSpPr>
          <p:nvPr>
            <p:ph idx="1"/>
          </p:nvPr>
        </p:nvSpPr>
        <p:spPr/>
        <p:txBody>
          <a:bodyPr/>
          <a:lstStyle/>
          <a:p>
            <a:pPr eaLnBrk="1" hangingPunct="1">
              <a:lnSpc>
                <a:spcPct val="90000"/>
              </a:lnSpc>
              <a:buFont typeface="Wingdings 2" panose="05020102010507070707" pitchFamily="18" charset="2"/>
              <a:buNone/>
            </a:pPr>
            <a:endParaRPr lang="en-US" altLang="en-US" i="1"/>
          </a:p>
          <a:p>
            <a:pPr eaLnBrk="1" hangingPunct="1">
              <a:lnSpc>
                <a:spcPct val="90000"/>
              </a:lnSpc>
              <a:buFont typeface="Wingdings 2" panose="05020102010507070707" pitchFamily="18" charset="2"/>
              <a:buNone/>
            </a:pPr>
            <a:r>
              <a:rPr lang="en-US" altLang="en-US" sz="3600" i="1"/>
              <a:t>“ Whenever possible, we discuss each of our amends with our </a:t>
            </a:r>
            <a:r>
              <a:rPr lang="en-US" altLang="en-US" sz="3600" b="1" i="1"/>
              <a:t>sponsor</a:t>
            </a:r>
            <a:r>
              <a:rPr lang="en-US" altLang="en-US" sz="3600" i="1"/>
              <a:t> before we set out to make it. We tell our </a:t>
            </a:r>
            <a:r>
              <a:rPr lang="en-US" altLang="en-US" sz="3600" b="1" i="1"/>
              <a:t>sponsor</a:t>
            </a:r>
            <a:r>
              <a:rPr lang="en-US" altLang="en-US" sz="3600" i="1"/>
              <a:t> what we are making amends for, what we are planning to say, and what we intend to offer to set the situation right.”</a:t>
            </a:r>
            <a:endParaRPr lang="en-US" altLang="en-US" sz="3600"/>
          </a:p>
        </p:txBody>
      </p:sp>
    </p:spTree>
  </p:cSld>
  <p:clrMapOvr>
    <a:masterClrMapping/>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baseline="30000" dirty="0"/>
              <a:t>th</a:t>
            </a:r>
            <a:r>
              <a:rPr lang="en-US" dirty="0"/>
              <a:t> Step Pledge</a:t>
            </a:r>
          </a:p>
        </p:txBody>
      </p:sp>
      <p:sp>
        <p:nvSpPr>
          <p:cNvPr id="3" name="Content Placeholder 2"/>
          <p:cNvSpPr>
            <a:spLocks noGrp="1"/>
          </p:cNvSpPr>
          <p:nvPr>
            <p:ph idx="1"/>
          </p:nvPr>
        </p:nvSpPr>
        <p:spPr/>
        <p:txBody>
          <a:bodyPr/>
          <a:lstStyle/>
          <a:p>
            <a:pPr marL="0" indent="0">
              <a:buNone/>
            </a:pPr>
            <a:endParaRPr lang="en-US" sz="3800" dirty="0"/>
          </a:p>
          <a:p>
            <a:pPr marL="0" indent="0">
              <a:buNone/>
            </a:pPr>
            <a:r>
              <a:rPr lang="en-US" sz="3800" dirty="0"/>
              <a:t>I will not make amends without first discussing them with my </a:t>
            </a:r>
            <a:r>
              <a:rPr lang="en-US" sz="3800" b="1" dirty="0"/>
              <a:t>sponsor</a:t>
            </a:r>
            <a:r>
              <a:rPr lang="en-US" sz="3800" dirty="0"/>
              <a:t>.</a:t>
            </a:r>
          </a:p>
        </p:txBody>
      </p:sp>
      <p:sp>
        <p:nvSpPr>
          <p:cNvPr id="4" name="Slide Number Placeholder 3"/>
          <p:cNvSpPr>
            <a:spLocks noGrp="1"/>
          </p:cNvSpPr>
          <p:nvPr>
            <p:ph type="sldNum" sz="quarter" idx="12"/>
          </p:nvPr>
        </p:nvSpPr>
        <p:spPr/>
        <p:txBody>
          <a:bodyPr/>
          <a:lstStyle/>
          <a:p>
            <a:fld id="{6BA21A78-E7DC-42C6-BD29-299F487EB211}" type="slidenum">
              <a:rPr lang="en-US" altLang="en-US" smtClean="0"/>
              <a:pPr/>
              <a:t>177</a:t>
            </a:fld>
            <a:endParaRPr lang="en-US" altLang="en-US"/>
          </a:p>
        </p:txBody>
      </p:sp>
    </p:spTree>
    <p:extLst>
      <p:ext uri="{BB962C8B-B14F-4D97-AF65-F5344CB8AC3E}">
        <p14:creationId xmlns:p14="http://schemas.microsoft.com/office/powerpoint/2010/main" val="2683193070"/>
      </p:ext>
    </p:extLst>
  </p:cSld>
  <p:clrMapOvr>
    <a:masterClrMapping/>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57D2A4-0A1B-44D5-BE7C-051A44E5729E}" type="slidenum">
              <a:rPr lang="en-US" altLang="en-US">
                <a:solidFill>
                  <a:srgbClr val="045C75"/>
                </a:solidFill>
                <a:latin typeface="Constantia" panose="02030602050306030303" pitchFamily="18" charset="0"/>
              </a:rPr>
              <a:pPr eaLnBrk="1" hangingPunct="1"/>
              <a:t>178</a:t>
            </a:fld>
            <a:endParaRPr lang="en-US" altLang="en-US">
              <a:solidFill>
                <a:srgbClr val="045C75"/>
              </a:solidFill>
              <a:latin typeface="Constantia" panose="02030602050306030303" pitchFamily="18" charset="0"/>
            </a:endParaRPr>
          </a:p>
        </p:txBody>
      </p:sp>
      <p:sp>
        <p:nvSpPr>
          <p:cNvPr id="206851" name="Title 1"/>
          <p:cNvSpPr>
            <a:spLocks noGrp="1"/>
          </p:cNvSpPr>
          <p:nvPr>
            <p:ph type="title"/>
          </p:nvPr>
        </p:nvSpPr>
        <p:spPr/>
        <p:txBody>
          <a:bodyPr/>
          <a:lstStyle/>
          <a:p>
            <a:pPr eaLnBrk="1" hangingPunct="1"/>
            <a:r>
              <a:rPr lang="en-US" altLang="en-US" sz="3200"/>
              <a:t>6 th BT p40, par4, line1/ 5 th BT p39, par3, line1</a:t>
            </a:r>
          </a:p>
        </p:txBody>
      </p:sp>
      <p:sp>
        <p:nvSpPr>
          <p:cNvPr id="20685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“We want to be free of our guilt, but we don't wish to do so at the expense of anyone else.”</a:t>
            </a:r>
            <a:endParaRPr lang="en-US" altLang="en-US" sz="4000"/>
          </a:p>
        </p:txBody>
      </p:sp>
    </p:spTree>
  </p:cSld>
  <p:clrMapOvr>
    <a:masterClrMapping/>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BB9D3C-1353-4C36-82AD-BEF468576568}" type="slidenum">
              <a:rPr lang="en-US" altLang="en-US">
                <a:solidFill>
                  <a:srgbClr val="045C75"/>
                </a:solidFill>
                <a:latin typeface="Constantia" panose="02030602050306030303" pitchFamily="18" charset="0"/>
              </a:rPr>
              <a:pPr eaLnBrk="1" hangingPunct="1"/>
              <a:t>179</a:t>
            </a:fld>
            <a:endParaRPr lang="en-US" altLang="en-US">
              <a:solidFill>
                <a:srgbClr val="045C75"/>
              </a:solidFill>
              <a:latin typeface="Constantia" panose="02030602050306030303" pitchFamily="18" charset="0"/>
            </a:endParaRPr>
          </a:p>
        </p:txBody>
      </p:sp>
      <p:sp>
        <p:nvSpPr>
          <p:cNvPr id="207875" name="Title 1"/>
          <p:cNvSpPr>
            <a:spLocks noGrp="1"/>
          </p:cNvSpPr>
          <p:nvPr>
            <p:ph type="title"/>
          </p:nvPr>
        </p:nvSpPr>
        <p:spPr/>
        <p:txBody>
          <a:bodyPr/>
          <a:lstStyle/>
          <a:p>
            <a:pPr eaLnBrk="1" hangingPunct="1"/>
            <a:r>
              <a:rPr lang="en-US" altLang="en-US" sz="3200"/>
              <a:t>6 th BT p40, par5, line1/ 5 th BT p39, par4, line1</a:t>
            </a:r>
          </a:p>
        </p:txBody>
      </p:sp>
      <p:sp>
        <p:nvSpPr>
          <p:cNvPr id="20787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recommend turning our legal problems over to lawyers and our financial or medical problems to professionals. Part of learning how to live successfully is learning when we need help.”</a:t>
            </a:r>
            <a:endParaRPr lang="en-US" altLang="en-US" sz="360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B02C15-B25D-4CD3-9F2D-5413EB02EC25}" type="slidenum">
              <a:rPr lang="en-US" altLang="en-US">
                <a:solidFill>
                  <a:srgbClr val="045C75"/>
                </a:solidFill>
                <a:latin typeface="Constantia" panose="02030602050306030303" pitchFamily="18" charset="0"/>
              </a:rPr>
              <a:pPr eaLnBrk="1" hangingPunct="1"/>
              <a:t>18</a:t>
            </a:fld>
            <a:endParaRPr lang="en-US" altLang="en-US">
              <a:solidFill>
                <a:srgbClr val="045C75"/>
              </a:solidFill>
              <a:latin typeface="Constantia" panose="02030602050306030303" pitchFamily="18" charset="0"/>
            </a:endParaRPr>
          </a:p>
        </p:txBody>
      </p:sp>
      <p:sp>
        <p:nvSpPr>
          <p:cNvPr id="35843" name="Title 1"/>
          <p:cNvSpPr>
            <a:spLocks noGrp="1"/>
          </p:cNvSpPr>
          <p:nvPr>
            <p:ph type="title"/>
          </p:nvPr>
        </p:nvSpPr>
        <p:spPr/>
        <p:txBody>
          <a:bodyPr/>
          <a:lstStyle/>
          <a:p>
            <a:pPr eaLnBrk="1" hangingPunct="1"/>
            <a:r>
              <a:rPr lang="en-US" altLang="en-US"/>
              <a:t>Step 2</a:t>
            </a:r>
          </a:p>
        </p:txBody>
      </p:sp>
      <p:sp>
        <p:nvSpPr>
          <p:cNvPr id="3584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We came to believe that a Power greater than ourselves could restore us to sanity.</a:t>
            </a:r>
            <a:endParaRPr lang="en-US" altLang="en-US" sz="3600"/>
          </a:p>
        </p:txBody>
      </p:sp>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BCCAC7-9682-44E1-B89F-15CE00BC519C}" type="slidenum">
              <a:rPr lang="en-US" altLang="en-US">
                <a:solidFill>
                  <a:srgbClr val="045C75"/>
                </a:solidFill>
                <a:latin typeface="Constantia" panose="02030602050306030303" pitchFamily="18" charset="0"/>
              </a:rPr>
              <a:pPr eaLnBrk="1" hangingPunct="1"/>
              <a:t>180</a:t>
            </a:fld>
            <a:endParaRPr lang="en-US" altLang="en-US">
              <a:solidFill>
                <a:srgbClr val="045C75"/>
              </a:solidFill>
              <a:latin typeface="Constantia" panose="02030602050306030303" pitchFamily="18" charset="0"/>
            </a:endParaRPr>
          </a:p>
        </p:txBody>
      </p:sp>
      <p:sp>
        <p:nvSpPr>
          <p:cNvPr id="208899" name="Title 1"/>
          <p:cNvSpPr>
            <a:spLocks noGrp="1"/>
          </p:cNvSpPr>
          <p:nvPr>
            <p:ph type="title"/>
          </p:nvPr>
        </p:nvSpPr>
        <p:spPr/>
        <p:txBody>
          <a:bodyPr/>
          <a:lstStyle/>
          <a:p>
            <a:pPr eaLnBrk="1" hangingPunct="1"/>
            <a:r>
              <a:rPr lang="en-US" altLang="en-US" sz="3200"/>
              <a:t>6 th BT p40, par3, line1/ 5 th BT p39, par2, line1</a:t>
            </a:r>
          </a:p>
        </p:txBody>
      </p:sp>
      <p:sp>
        <p:nvSpPr>
          <p:cNvPr id="20890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4000" i="1"/>
          </a:p>
          <a:p>
            <a:pPr algn="ctr" eaLnBrk="1" hangingPunct="1">
              <a:buFont typeface="Wingdings 2" panose="05020102010507070707" pitchFamily="18" charset="2"/>
              <a:buNone/>
            </a:pPr>
            <a:r>
              <a:rPr lang="en-US" altLang="en-US" sz="4000" i="1"/>
              <a:t>“We should make amends when the opportunity presents itself, except when to do so will cause more harm.”</a:t>
            </a:r>
            <a:endParaRPr lang="en-US" altLang="en-US" sz="4000"/>
          </a:p>
        </p:txBody>
      </p:sp>
    </p:spTree>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DCBCE0-6D0B-4422-ACD0-F1C432E94A90}" type="slidenum">
              <a:rPr lang="en-US" altLang="en-US">
                <a:solidFill>
                  <a:srgbClr val="045C75"/>
                </a:solidFill>
                <a:latin typeface="Constantia" panose="02030602050306030303" pitchFamily="18" charset="0"/>
              </a:rPr>
              <a:pPr eaLnBrk="1" hangingPunct="1"/>
              <a:t>181</a:t>
            </a:fld>
            <a:endParaRPr lang="en-US" altLang="en-US">
              <a:solidFill>
                <a:srgbClr val="045C75"/>
              </a:solidFill>
              <a:latin typeface="Constantia" panose="02030602050306030303" pitchFamily="18" charset="0"/>
            </a:endParaRPr>
          </a:p>
        </p:txBody>
      </p:sp>
      <p:sp>
        <p:nvSpPr>
          <p:cNvPr id="210947" name="Title 1"/>
          <p:cNvSpPr>
            <a:spLocks noGrp="1"/>
          </p:cNvSpPr>
          <p:nvPr>
            <p:ph type="title"/>
          </p:nvPr>
        </p:nvSpPr>
        <p:spPr/>
        <p:txBody>
          <a:bodyPr/>
          <a:lstStyle/>
          <a:p>
            <a:pPr eaLnBrk="1" hangingPunct="1"/>
            <a:r>
              <a:rPr lang="en-US" altLang="en-US" sz="3200"/>
              <a:t>H&amp;W p86, par2, line1-2</a:t>
            </a:r>
          </a:p>
        </p:txBody>
      </p:sp>
      <p:sp>
        <p:nvSpPr>
          <p:cNvPr id="21094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should not expect a 'pat on the back' or praise for living in accordance with the principles of recovery.”</a:t>
            </a:r>
            <a:endParaRPr lang="en-US" altLang="en-US" sz="3600"/>
          </a:p>
        </p:txBody>
      </p:sp>
    </p:spTree>
  </p:cSld>
  <p:clrMapOvr>
    <a:masterClrMapping/>
  </p:clrMapOvr>
  <p:transition>
    <p:random/>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AD1A6-6DE4-4D17-B8EC-301C9A024D85}" type="slidenum">
              <a:rPr lang="en-US" altLang="en-US">
                <a:solidFill>
                  <a:srgbClr val="045C75"/>
                </a:solidFill>
                <a:latin typeface="Constantia" panose="02030602050306030303" pitchFamily="18" charset="0"/>
              </a:rPr>
              <a:pPr eaLnBrk="1" hangingPunct="1"/>
              <a:t>182</a:t>
            </a:fld>
            <a:endParaRPr lang="en-US" altLang="en-US">
              <a:solidFill>
                <a:srgbClr val="045C75"/>
              </a:solidFill>
              <a:latin typeface="Constantia" panose="02030602050306030303" pitchFamily="18" charset="0"/>
            </a:endParaRPr>
          </a:p>
        </p:txBody>
      </p:sp>
      <p:sp>
        <p:nvSpPr>
          <p:cNvPr id="211971" name="Title 1"/>
          <p:cNvSpPr>
            <a:spLocks noGrp="1"/>
          </p:cNvSpPr>
          <p:nvPr>
            <p:ph type="title"/>
          </p:nvPr>
        </p:nvSpPr>
        <p:spPr/>
        <p:txBody>
          <a:bodyPr/>
          <a:lstStyle/>
          <a:p>
            <a:pPr eaLnBrk="1" hangingPunct="1"/>
            <a:r>
              <a:rPr lang="en-US" altLang="en-US" sz="3200"/>
              <a:t>H&amp;W p86, par2, line7</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“We must let go of any expectations we have on how our amends will turn out and leave the results to the God of our understanding. It is very important that we do our absolute best to make amends. Once we have done that, however, our part is finished.”</a:t>
            </a:r>
            <a:endParaRPr lang="en-US" sz="3600" dirty="0"/>
          </a:p>
        </p:txBody>
      </p:sp>
    </p:spTree>
  </p:cSld>
  <p:clrMapOvr>
    <a:masterClrMapping/>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A793C1-3865-4F0C-9CC8-F2E5B48C41E5}" type="slidenum">
              <a:rPr lang="en-US" altLang="en-US">
                <a:solidFill>
                  <a:srgbClr val="045C75"/>
                </a:solidFill>
                <a:latin typeface="Constantia" panose="02030602050306030303" pitchFamily="18" charset="0"/>
              </a:rPr>
              <a:pPr eaLnBrk="1" hangingPunct="1"/>
              <a:t>183</a:t>
            </a:fld>
            <a:endParaRPr lang="en-US" altLang="en-US">
              <a:solidFill>
                <a:srgbClr val="045C75"/>
              </a:solidFill>
              <a:latin typeface="Constantia" panose="02030602050306030303" pitchFamily="18" charset="0"/>
            </a:endParaRPr>
          </a:p>
        </p:txBody>
      </p:sp>
      <p:sp>
        <p:nvSpPr>
          <p:cNvPr id="212995" name="Title 1"/>
          <p:cNvSpPr>
            <a:spLocks noGrp="1"/>
          </p:cNvSpPr>
          <p:nvPr>
            <p:ph type="title"/>
          </p:nvPr>
        </p:nvSpPr>
        <p:spPr/>
        <p:txBody>
          <a:bodyPr/>
          <a:lstStyle/>
          <a:p>
            <a:pPr eaLnBrk="1" hangingPunct="1"/>
            <a:r>
              <a:rPr lang="en-US" altLang="en-US" sz="3200"/>
              <a:t>H&amp;W p87, par2, line5</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“Even though we are sure to have amends to make to people who have harmed us, we must set our hurt feeling aside. Our responsibility is to make amends for what we have done wrong, not to force others to admit how they have wronged us.”</a:t>
            </a:r>
            <a:endParaRPr lang="en-US" sz="3600" dirty="0"/>
          </a:p>
        </p:txBody>
      </p:sp>
    </p:spTree>
  </p:cSld>
  <p:clrMapOvr>
    <a:masterClrMapping/>
  </p:clrMapOvr>
  <p:transition>
    <p:rand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CFA941-FFF9-42F7-BF49-AC7D640C9A10}" type="slidenum">
              <a:rPr lang="en-US" altLang="en-US">
                <a:solidFill>
                  <a:srgbClr val="045C75"/>
                </a:solidFill>
                <a:latin typeface="Constantia" panose="02030602050306030303" pitchFamily="18" charset="0"/>
              </a:rPr>
              <a:pPr eaLnBrk="1" hangingPunct="1"/>
              <a:t>184</a:t>
            </a:fld>
            <a:endParaRPr lang="en-US" altLang="en-US">
              <a:solidFill>
                <a:srgbClr val="045C75"/>
              </a:solidFill>
              <a:latin typeface="Constantia" panose="02030602050306030303" pitchFamily="18" charset="0"/>
            </a:endParaRPr>
          </a:p>
        </p:txBody>
      </p:sp>
      <p:sp>
        <p:nvSpPr>
          <p:cNvPr id="214019" name="Title 1"/>
          <p:cNvSpPr>
            <a:spLocks noGrp="1"/>
          </p:cNvSpPr>
          <p:nvPr>
            <p:ph type="title"/>
          </p:nvPr>
        </p:nvSpPr>
        <p:spPr/>
        <p:txBody>
          <a:bodyPr/>
          <a:lstStyle/>
          <a:p>
            <a:pPr eaLnBrk="1" hangingPunct="1"/>
            <a:r>
              <a:rPr lang="en-US" altLang="en-US" sz="3200"/>
              <a:t>H&amp;W p88, par1, line10</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sz="3200" i="1" dirty="0"/>
          </a:p>
          <a:p>
            <a:pPr marL="274320" indent="-274320" eaLnBrk="1" fontAlgn="auto" hangingPunct="1">
              <a:spcAft>
                <a:spcPts val="0"/>
              </a:spcAft>
              <a:buClr>
                <a:schemeClr val="accent3"/>
              </a:buClr>
              <a:buFont typeface="Wingdings 2"/>
              <a:buNone/>
              <a:defRPr/>
            </a:pPr>
            <a:r>
              <a:rPr lang="en-US" sz="3200" i="1" dirty="0"/>
              <a:t>“If we have neglected our families, we start spending time with them. If we have been thoughtless, always forgetting birthdays and anniversaries, we begin to be thoughtful instead, remembering those important events. If we have been inconsiderate, always wrapped up in what we wanted or needed, we now begin to be sensitive to the needs of others.”</a:t>
            </a:r>
            <a:endParaRPr lang="en-US" sz="3200" dirty="0"/>
          </a:p>
        </p:txBody>
      </p:sp>
    </p:spTree>
  </p:cSld>
  <p:clrMapOvr>
    <a:masterClrMapping/>
  </p:clrMapOvr>
  <p:transition>
    <p:random/>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C41CBA-48D3-4A45-81B8-D607C9C38F6B}" type="slidenum">
              <a:rPr lang="en-US" altLang="en-US">
                <a:solidFill>
                  <a:srgbClr val="045C75"/>
                </a:solidFill>
                <a:latin typeface="Constantia" panose="02030602050306030303" pitchFamily="18" charset="0"/>
              </a:rPr>
              <a:pPr eaLnBrk="1" hangingPunct="1"/>
              <a:t>185</a:t>
            </a:fld>
            <a:endParaRPr lang="en-US" altLang="en-US">
              <a:solidFill>
                <a:srgbClr val="045C75"/>
              </a:solidFill>
              <a:latin typeface="Constantia" panose="02030602050306030303" pitchFamily="18" charset="0"/>
            </a:endParaRPr>
          </a:p>
        </p:txBody>
      </p:sp>
      <p:sp>
        <p:nvSpPr>
          <p:cNvPr id="215043" name="Title 1"/>
          <p:cNvSpPr>
            <a:spLocks noGrp="1"/>
          </p:cNvSpPr>
          <p:nvPr>
            <p:ph type="title"/>
          </p:nvPr>
        </p:nvSpPr>
        <p:spPr/>
        <p:txBody>
          <a:bodyPr/>
          <a:lstStyle/>
          <a:p>
            <a:pPr eaLnBrk="1" hangingPunct="1"/>
            <a:r>
              <a:rPr lang="en-US" altLang="en-US" sz="3200"/>
              <a:t>6 th BT p41, par1, line10/ 5 th BT p40, line2</a:t>
            </a:r>
          </a:p>
        </p:txBody>
      </p:sp>
      <p:sp>
        <p:nvSpPr>
          <p:cNvPr id="21504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“We make our amends to the best of our ability.”</a:t>
            </a:r>
            <a:endParaRPr lang="en-US" altLang="en-US" sz="4000"/>
          </a:p>
        </p:txBody>
      </p:sp>
    </p:spTree>
  </p:cSld>
  <p:clrMapOvr>
    <a:masterClrMapping/>
  </p:clrMapOvr>
  <p:transition>
    <p:random/>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B5EAB-380F-4185-90A5-E22765C5A862}" type="slidenum">
              <a:rPr lang="en-US" altLang="en-US">
                <a:solidFill>
                  <a:srgbClr val="045C75"/>
                </a:solidFill>
                <a:latin typeface="Constantia" panose="02030602050306030303" pitchFamily="18" charset="0"/>
              </a:rPr>
              <a:pPr eaLnBrk="1" hangingPunct="1"/>
              <a:t>186</a:t>
            </a:fld>
            <a:endParaRPr lang="en-US" altLang="en-US">
              <a:solidFill>
                <a:srgbClr val="045C75"/>
              </a:solidFill>
              <a:latin typeface="Constantia" panose="02030602050306030303" pitchFamily="18" charset="0"/>
            </a:endParaRPr>
          </a:p>
        </p:txBody>
      </p:sp>
      <p:sp>
        <p:nvSpPr>
          <p:cNvPr id="216067" name="Rectangle 2"/>
          <p:cNvSpPr>
            <a:spLocks noGrp="1"/>
          </p:cNvSpPr>
          <p:nvPr>
            <p:ph type="title"/>
          </p:nvPr>
        </p:nvSpPr>
        <p:spPr/>
        <p:txBody>
          <a:bodyPr/>
          <a:lstStyle/>
          <a:p>
            <a:pPr eaLnBrk="1" hangingPunct="1"/>
            <a:r>
              <a:rPr lang="en-US" altLang="en-US"/>
              <a:t>Two Tests for Amends</a:t>
            </a:r>
          </a:p>
        </p:txBody>
      </p:sp>
      <p:sp>
        <p:nvSpPr>
          <p:cNvPr id="216068"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r>
              <a:rPr lang="en-US" altLang="en-US"/>
              <a:t>What can I do to make the relationship or situation better?</a:t>
            </a:r>
          </a:p>
          <a:p>
            <a:pPr eaLnBrk="1" hangingPunct="1"/>
            <a:endParaRPr lang="en-US" altLang="en-US"/>
          </a:p>
          <a:p>
            <a:pPr eaLnBrk="1" hangingPunct="1"/>
            <a:r>
              <a:rPr lang="en-US" altLang="en-US"/>
              <a:t>What is the right thing to do?</a:t>
            </a:r>
          </a:p>
        </p:txBody>
      </p:sp>
    </p:spTree>
  </p:cSld>
  <p:clrMapOvr>
    <a:masterClrMapping/>
  </p:clrMapOvr>
  <p:transition>
    <p:random/>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ADA8D6-8381-4F4C-BC6A-5F5868F1F51D}" type="slidenum">
              <a:rPr lang="en-US" altLang="en-US">
                <a:solidFill>
                  <a:srgbClr val="045C75"/>
                </a:solidFill>
                <a:latin typeface="Constantia" panose="02030602050306030303" pitchFamily="18" charset="0"/>
              </a:rPr>
              <a:pPr eaLnBrk="1" hangingPunct="1"/>
              <a:t>187</a:t>
            </a:fld>
            <a:endParaRPr lang="en-US" altLang="en-US">
              <a:solidFill>
                <a:srgbClr val="045C75"/>
              </a:solidFill>
              <a:latin typeface="Constantia" panose="02030602050306030303" pitchFamily="18" charset="0"/>
            </a:endParaRPr>
          </a:p>
        </p:txBody>
      </p:sp>
      <p:sp>
        <p:nvSpPr>
          <p:cNvPr id="217091" name="Rectangle 2"/>
          <p:cNvSpPr>
            <a:spLocks noGrp="1"/>
          </p:cNvSpPr>
          <p:nvPr>
            <p:ph type="title"/>
          </p:nvPr>
        </p:nvSpPr>
        <p:spPr/>
        <p:txBody>
          <a:bodyPr/>
          <a:lstStyle/>
          <a:p>
            <a:pPr eaLnBrk="1" hangingPunct="1"/>
            <a:r>
              <a:rPr lang="en-US" altLang="en-US"/>
              <a:t>Magic Words for Amends</a:t>
            </a:r>
          </a:p>
        </p:txBody>
      </p:sp>
      <p:sp>
        <p:nvSpPr>
          <p:cNvPr id="217092" name="Rectangle 3"/>
          <p:cNvSpPr>
            <a:spLocks noGrp="1"/>
          </p:cNvSpPr>
          <p:nvPr>
            <p:ph type="body"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4400"/>
              <a:t>I was wrong!</a:t>
            </a:r>
          </a:p>
          <a:p>
            <a:pPr algn="ctr" eaLnBrk="1" hangingPunct="1"/>
            <a:endParaRPr lang="en-US" altLang="en-US" sz="4400"/>
          </a:p>
          <a:p>
            <a:pPr algn="ctr" eaLnBrk="1" hangingPunct="1">
              <a:buFont typeface="Wingdings 2" panose="05020102010507070707" pitchFamily="18" charset="2"/>
              <a:buNone/>
            </a:pPr>
            <a:r>
              <a:rPr lang="en-US" altLang="en-US" sz="4400"/>
              <a:t>What can I do?</a:t>
            </a:r>
          </a:p>
        </p:txBody>
      </p:sp>
    </p:spTree>
  </p:cSld>
  <p:clrMapOvr>
    <a:masterClrMapping/>
  </p:clrMapOvr>
  <p:transition>
    <p:random/>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AA7EB5-0000-46E6-AF2D-88B6C2331FC6}" type="slidenum">
              <a:rPr lang="en-US" altLang="en-US">
                <a:solidFill>
                  <a:srgbClr val="045C75"/>
                </a:solidFill>
                <a:latin typeface="Constantia" panose="02030602050306030303" pitchFamily="18" charset="0"/>
              </a:rPr>
              <a:pPr eaLnBrk="1" hangingPunct="1"/>
              <a:t>188</a:t>
            </a:fld>
            <a:endParaRPr lang="en-US" altLang="en-US">
              <a:solidFill>
                <a:srgbClr val="045C75"/>
              </a:solidFill>
              <a:latin typeface="Constantia" panose="02030602050306030303" pitchFamily="18" charset="0"/>
            </a:endParaRPr>
          </a:p>
        </p:txBody>
      </p:sp>
      <p:sp>
        <p:nvSpPr>
          <p:cNvPr id="218115" name="Rectangle 2"/>
          <p:cNvSpPr>
            <a:spLocks noGrp="1"/>
          </p:cNvSpPr>
          <p:nvPr>
            <p:ph type="title"/>
          </p:nvPr>
        </p:nvSpPr>
        <p:spPr/>
        <p:txBody>
          <a:bodyPr/>
          <a:lstStyle/>
          <a:p>
            <a:pPr eaLnBrk="1" hangingPunct="1"/>
            <a:r>
              <a:rPr lang="en-US" altLang="en-US"/>
              <a:t>Forgive means…</a:t>
            </a:r>
          </a:p>
        </p:txBody>
      </p:sp>
      <p:sp>
        <p:nvSpPr>
          <p:cNvPr id="218116" name="Rectangle 3"/>
          <p:cNvSpPr>
            <a:spLocks noGrp="1"/>
          </p:cNvSpPr>
          <p:nvPr>
            <p:ph type="body"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4400"/>
              <a:t>To give up resentment</a:t>
            </a:r>
          </a:p>
        </p:txBody>
      </p:sp>
    </p:spTree>
  </p:cSld>
  <p:clrMapOvr>
    <a:masterClrMapping/>
  </p:clrMapOvr>
  <p:transition>
    <p:random/>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47C4A1-B3EE-4166-BFD2-D4EC69AEAB10}" type="slidenum">
              <a:rPr lang="en-US" altLang="en-US">
                <a:solidFill>
                  <a:srgbClr val="045C75"/>
                </a:solidFill>
                <a:latin typeface="Constantia" panose="02030602050306030303" pitchFamily="18" charset="0"/>
              </a:rPr>
              <a:pPr eaLnBrk="1" hangingPunct="1"/>
              <a:t>189</a:t>
            </a:fld>
            <a:endParaRPr lang="en-US" altLang="en-US">
              <a:solidFill>
                <a:srgbClr val="045C75"/>
              </a:solidFill>
              <a:latin typeface="Constantia" panose="02030602050306030303" pitchFamily="18" charset="0"/>
            </a:endParaRPr>
          </a:p>
        </p:txBody>
      </p:sp>
      <p:sp>
        <p:nvSpPr>
          <p:cNvPr id="219139" name="Rectangle 4"/>
          <p:cNvSpPr>
            <a:spLocks noChangeArrowheads="1"/>
          </p:cNvSpPr>
          <p:nvPr/>
        </p:nvSpPr>
        <p:spPr bwMode="auto">
          <a:xfrm>
            <a:off x="457200" y="30480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rgbClr val="0BD0D9"/>
              </a:buClr>
              <a:buSzPct val="95000"/>
              <a:buFont typeface="Wingdings 2" panose="05020102010507070707" pitchFamily="18" charset="2"/>
              <a:buNone/>
            </a:pPr>
            <a:r>
              <a:rPr lang="en-US" altLang="en-US" sz="4800" b="1" dirty="0">
                <a:latin typeface="Constantia" panose="02030602050306030303" pitchFamily="18" charset="0"/>
              </a:rPr>
              <a:t>Bless Them </a:t>
            </a:r>
          </a:p>
          <a:p>
            <a:pPr algn="ctr" eaLnBrk="1" hangingPunct="1">
              <a:spcBef>
                <a:spcPct val="20000"/>
              </a:spcBef>
              <a:buClr>
                <a:srgbClr val="0BD0D9"/>
              </a:buClr>
              <a:buSzPct val="95000"/>
              <a:buFont typeface="Wingdings 2" panose="05020102010507070707" pitchFamily="18" charset="2"/>
              <a:buNone/>
            </a:pPr>
            <a:r>
              <a:rPr lang="en-US" altLang="en-US" sz="2600" b="1" dirty="0">
                <a:latin typeface="Constantia" panose="02030602050306030303" pitchFamily="18" charset="0"/>
              </a:rPr>
              <a:t>(Him/Her)</a:t>
            </a:r>
          </a:p>
          <a:p>
            <a:pPr algn="ctr" eaLnBrk="1" hangingPunct="1">
              <a:spcBef>
                <a:spcPct val="20000"/>
              </a:spcBef>
              <a:buClr>
                <a:srgbClr val="0BD0D9"/>
              </a:buClr>
              <a:buSzPct val="95000"/>
              <a:buFont typeface="Wingdings 2" panose="05020102010507070707" pitchFamily="18" charset="2"/>
              <a:buNone/>
            </a:pPr>
            <a:r>
              <a:rPr lang="en-US" altLang="en-US" sz="4800" b="1" dirty="0">
                <a:latin typeface="Constantia" panose="02030602050306030303" pitchFamily="18" charset="0"/>
              </a:rPr>
              <a:t>Change Me</a:t>
            </a:r>
            <a:endParaRPr lang="en-US" altLang="en-US" sz="4800" dirty="0">
              <a:latin typeface="Constantia" panose="02030602050306030303" pitchFamily="18" charset="0"/>
            </a:endParaRPr>
          </a:p>
        </p:txBody>
      </p:sp>
      <p:sp>
        <p:nvSpPr>
          <p:cNvPr id="219140" name="Text Box 5"/>
          <p:cNvSpPr txBox="1">
            <a:spLocks noChangeArrowheads="1"/>
          </p:cNvSpPr>
          <p:nvPr/>
        </p:nvSpPr>
        <p:spPr bwMode="auto">
          <a:xfrm>
            <a:off x="669925" y="1492250"/>
            <a:ext cx="778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a:latin typeface="Constantia" panose="02030602050306030303" pitchFamily="18" charset="0"/>
              </a:rPr>
              <a:t>Prayer For Forgiveness</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7DCF05-A644-4491-9A86-F5DB936C2F66}" type="slidenum">
              <a:rPr lang="en-US" altLang="en-US">
                <a:solidFill>
                  <a:srgbClr val="045C75"/>
                </a:solidFill>
                <a:latin typeface="Constantia" panose="02030602050306030303" pitchFamily="18" charset="0"/>
              </a:rPr>
              <a:pPr eaLnBrk="1" hangingPunct="1"/>
              <a:t>19</a:t>
            </a:fld>
            <a:endParaRPr lang="en-US" altLang="en-US">
              <a:solidFill>
                <a:srgbClr val="045C75"/>
              </a:solidFill>
              <a:latin typeface="Constantia" panose="02030602050306030303" pitchFamily="18" charset="0"/>
            </a:endParaRPr>
          </a:p>
        </p:txBody>
      </p:sp>
      <p:sp>
        <p:nvSpPr>
          <p:cNvPr id="36867" name="Title 1"/>
          <p:cNvSpPr>
            <a:spLocks noGrp="1"/>
          </p:cNvSpPr>
          <p:nvPr>
            <p:ph type="title"/>
          </p:nvPr>
        </p:nvSpPr>
        <p:spPr/>
        <p:txBody>
          <a:bodyPr/>
          <a:lstStyle/>
          <a:p>
            <a:pPr eaLnBrk="1" hangingPunct="1"/>
            <a:r>
              <a:rPr lang="en-US" altLang="en-US"/>
              <a:t>Step 3</a:t>
            </a:r>
          </a:p>
        </p:txBody>
      </p:sp>
      <p:sp>
        <p:nvSpPr>
          <p:cNvPr id="3686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made a decision to turn our will and our lives over to the care of God as we understood Him.</a:t>
            </a:r>
            <a:endParaRPr lang="en-US" altLang="en-US" sz="3600"/>
          </a:p>
        </p:txBody>
      </p:sp>
    </p:spTree>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2361CA-CC2D-4453-B8BE-0A47C84EFBB7}" type="slidenum">
              <a:rPr lang="en-US" altLang="en-US">
                <a:solidFill>
                  <a:srgbClr val="045C75"/>
                </a:solidFill>
                <a:latin typeface="Constantia" panose="02030602050306030303" pitchFamily="18" charset="0"/>
              </a:rPr>
              <a:pPr eaLnBrk="1" hangingPunct="1"/>
              <a:t>190</a:t>
            </a:fld>
            <a:endParaRPr lang="en-US" altLang="en-US">
              <a:solidFill>
                <a:srgbClr val="045C75"/>
              </a:solidFill>
              <a:latin typeface="Constantia" panose="02030602050306030303" pitchFamily="18" charset="0"/>
            </a:endParaRPr>
          </a:p>
        </p:txBody>
      </p:sp>
      <p:sp>
        <p:nvSpPr>
          <p:cNvPr id="220163" name="Title 1"/>
          <p:cNvSpPr>
            <a:spLocks noGrp="1"/>
          </p:cNvSpPr>
          <p:nvPr>
            <p:ph type="title" idx="4294967295"/>
          </p:nvPr>
        </p:nvSpPr>
        <p:spPr/>
        <p:txBody>
          <a:bodyPr/>
          <a:lstStyle/>
          <a:p>
            <a:pPr eaLnBrk="1" hangingPunct="1"/>
            <a:r>
              <a:rPr lang="en-US" altLang="en-US"/>
              <a:t>Step Nine Question</a:t>
            </a:r>
          </a:p>
        </p:txBody>
      </p:sp>
      <p:sp>
        <p:nvSpPr>
          <p:cNvPr id="220164" name="Content Placeholder 2"/>
          <p:cNvSpPr>
            <a:spLocks noGrp="1"/>
          </p:cNvSpPr>
          <p:nvPr>
            <p:ph idx="4294967295"/>
          </p:nvPr>
        </p:nvSpPr>
        <p:spPr/>
        <p:txBody>
          <a:bodyPr/>
          <a:lstStyle/>
          <a:p>
            <a:pP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r>
              <a:rPr lang="en-US" altLang="en-US" sz="3600" i="1" dirty="0"/>
              <a:t>Will you make direct amends to such people wherever possible, except when to do so would injure them or others?</a:t>
            </a:r>
            <a:endParaRPr lang="en-US" altLang="en-US" sz="3600" dirty="0"/>
          </a:p>
        </p:txBody>
      </p:sp>
    </p:spTree>
  </p:cSld>
  <p:clrMapOvr>
    <a:masterClrMapping/>
  </p:clrMapOvr>
  <p:transition>
    <p:random/>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eaLnBrk="1" hangingPunct="1">
              <a:buNone/>
            </a:pPr>
            <a:r>
              <a:rPr lang="en-US" altLang="en-US" sz="5400" b="1" dirty="0">
                <a:latin typeface="Constantia" panose="02030602050306030303" pitchFamily="18" charset="0"/>
              </a:rPr>
              <a:t>Bless _</a:t>
            </a:r>
            <a:r>
              <a:rPr lang="en-US" altLang="en-US" sz="5400" b="1" i="1" u="sng" dirty="0">
                <a:latin typeface="Constantia" panose="02030602050306030303" pitchFamily="18" charset="0"/>
              </a:rPr>
              <a:t>name_</a:t>
            </a:r>
            <a:endParaRPr lang="en-US" altLang="en-US" sz="5400" b="1" dirty="0">
              <a:latin typeface="Constantia" panose="02030602050306030303" pitchFamily="18" charset="0"/>
            </a:endParaRPr>
          </a:p>
          <a:p>
            <a:pPr algn="ctr" eaLnBrk="1" hangingPunct="1">
              <a:buNone/>
            </a:pPr>
            <a:r>
              <a:rPr lang="en-US" altLang="en-US" sz="5400" b="1" dirty="0">
                <a:latin typeface="Constantia" panose="02030602050306030303" pitchFamily="18" charset="0"/>
              </a:rPr>
              <a:t>Change Me</a:t>
            </a:r>
            <a:endParaRPr lang="en-US" altLang="en-US" sz="5400" dirty="0">
              <a:latin typeface="Constantia" panose="02030602050306030303" pitchFamily="18" charset="0"/>
            </a:endParaRPr>
          </a:p>
          <a:p>
            <a:endParaRPr lang="en-US" sz="5400" dirty="0"/>
          </a:p>
        </p:txBody>
      </p:sp>
      <p:sp>
        <p:nvSpPr>
          <p:cNvPr id="4" name="Slide Number Placeholder 3"/>
          <p:cNvSpPr>
            <a:spLocks noGrp="1"/>
          </p:cNvSpPr>
          <p:nvPr>
            <p:ph type="sldNum" sz="quarter" idx="12"/>
          </p:nvPr>
        </p:nvSpPr>
        <p:spPr/>
        <p:txBody>
          <a:bodyPr/>
          <a:lstStyle/>
          <a:p>
            <a:fld id="{6BA21A78-E7DC-42C6-BD29-299F487EB211}" type="slidenum">
              <a:rPr lang="en-US" altLang="en-US" smtClean="0"/>
              <a:pPr/>
              <a:t>191</a:t>
            </a:fld>
            <a:endParaRPr lang="en-US" altLang="en-US"/>
          </a:p>
        </p:txBody>
      </p:sp>
    </p:spTree>
    <p:extLst>
      <p:ext uri="{BB962C8B-B14F-4D97-AF65-F5344CB8AC3E}">
        <p14:creationId xmlns:p14="http://schemas.microsoft.com/office/powerpoint/2010/main" val="1942389838"/>
      </p:ext>
    </p:extLst>
  </p:cSld>
  <p:clrMapOvr>
    <a:masterClrMapping/>
  </p:clrMapOvr>
  <p:transition>
    <p:random/>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4D2D30-8D1B-457B-940B-36EA35CE2ABE}" type="slidenum">
              <a:rPr lang="en-US" altLang="en-US">
                <a:solidFill>
                  <a:srgbClr val="045C75"/>
                </a:solidFill>
                <a:latin typeface="Constantia" panose="02030602050306030303" pitchFamily="18" charset="0"/>
              </a:rPr>
              <a:pPr eaLnBrk="1" hangingPunct="1"/>
              <a:t>192</a:t>
            </a:fld>
            <a:endParaRPr lang="en-US" altLang="en-US">
              <a:solidFill>
                <a:srgbClr val="045C75"/>
              </a:solidFill>
              <a:latin typeface="Constantia" panose="02030602050306030303" pitchFamily="18" charset="0"/>
            </a:endParaRPr>
          </a:p>
        </p:txBody>
      </p:sp>
      <p:sp>
        <p:nvSpPr>
          <p:cNvPr id="221187" name="Title 1"/>
          <p:cNvSpPr>
            <a:spLocks noGrp="1"/>
          </p:cNvSpPr>
          <p:nvPr>
            <p:ph type="title"/>
          </p:nvPr>
        </p:nvSpPr>
        <p:spPr>
          <a:xfrm>
            <a:off x="457200" y="457200"/>
            <a:ext cx="8229600" cy="639763"/>
          </a:xfrm>
        </p:spPr>
        <p:txBody>
          <a:bodyPr/>
          <a:lstStyle/>
          <a:p>
            <a:pPr eaLnBrk="1" hangingPunct="1"/>
            <a:r>
              <a:rPr lang="fr-FR" altLang="en-US" sz="3200"/>
              <a:t>H&amp;W p95, par1, line1-9 &amp; par2, line1-8</a:t>
            </a:r>
            <a:endParaRPr lang="en-US" altLang="en-US" sz="3200"/>
          </a:p>
        </p:txBody>
      </p:sp>
      <p:sp>
        <p:nvSpPr>
          <p:cNvPr id="3" name="Content Placeholder 2"/>
          <p:cNvSpPr>
            <a:spLocks noGrp="1"/>
          </p:cNvSpPr>
          <p:nvPr>
            <p:ph idx="1"/>
          </p:nvPr>
        </p:nvSpPr>
        <p:spPr>
          <a:xfrm>
            <a:off x="457200" y="609600"/>
            <a:ext cx="8229600" cy="62484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i="1" dirty="0"/>
              <a:t>“Because of the humility and selflessness so necessary in making our amends, we may be surprised at the way Step Nine enhances our self-esteem. One of the most paradoxical aspects of our recovery is that by thinking of ourselves less, we learn to love ourselves more. We may not have expected our spiritual journey to lead to a fresh appreciation of ourselves, but it does. Because of the love we extend to others, we realize our own value. As a result of working the Ninth Step, we are free to live in the present, able to enjoy each moment and experience gratitude for the gift of recovery. Memories of the past no longer hold us back, and new possibilities appear. We are free to go in directions we never considered before. We are free to dream and to pursue the fulfillment of our dreams. Our lives stretch out before us like a limitless horizon.”</a:t>
            </a:r>
            <a:endParaRPr lang="en-US" dirty="0"/>
          </a:p>
        </p:txBody>
      </p:sp>
    </p:spTree>
  </p:cSld>
  <p:clrMapOvr>
    <a:masterClrMapping/>
  </p:clrMapOvr>
  <p:transition>
    <p:random/>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DBABE5-EAE8-42AD-8851-4A5EFBBDEF67}" type="slidenum">
              <a:rPr lang="en-US" altLang="en-US">
                <a:solidFill>
                  <a:srgbClr val="045C75"/>
                </a:solidFill>
                <a:latin typeface="Constantia" panose="02030602050306030303" pitchFamily="18" charset="0"/>
              </a:rPr>
              <a:pPr eaLnBrk="1" hangingPunct="1"/>
              <a:t>193</a:t>
            </a:fld>
            <a:endParaRPr lang="en-US" altLang="en-US">
              <a:solidFill>
                <a:srgbClr val="045C75"/>
              </a:solidFill>
              <a:latin typeface="Constantia" panose="02030602050306030303" pitchFamily="18" charset="0"/>
            </a:endParaRPr>
          </a:p>
        </p:txBody>
      </p:sp>
      <p:sp>
        <p:nvSpPr>
          <p:cNvPr id="222211" name="Title 1"/>
          <p:cNvSpPr>
            <a:spLocks noGrp="1"/>
          </p:cNvSpPr>
          <p:nvPr>
            <p:ph type="title"/>
          </p:nvPr>
        </p:nvSpPr>
        <p:spPr/>
        <p:txBody>
          <a:bodyPr/>
          <a:lstStyle/>
          <a:p>
            <a:pPr eaLnBrk="1" hangingPunct="1"/>
            <a:r>
              <a:rPr lang="en-US" altLang="en-US" b="1"/>
              <a:t>STEP TEN</a:t>
            </a:r>
            <a:endParaRPr lang="en-US" altLang="en-US"/>
          </a:p>
        </p:txBody>
      </p:sp>
      <p:sp>
        <p:nvSpPr>
          <p:cNvPr id="22221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a:t>“We continued to take personal inventory and when we were wrong, promptly admitted it.”</a:t>
            </a:r>
          </a:p>
        </p:txBody>
      </p:sp>
    </p:spTree>
  </p:cSld>
  <p:clrMapOvr>
    <a:masterClrMapping/>
  </p:clrMapOvr>
  <p:transition>
    <p:random/>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A75C1F-8C71-4D18-823B-4CC64248EDD9}" type="slidenum">
              <a:rPr lang="en-US" altLang="en-US">
                <a:solidFill>
                  <a:srgbClr val="045C75"/>
                </a:solidFill>
                <a:latin typeface="Constantia" panose="02030602050306030303" pitchFamily="18" charset="0"/>
              </a:rPr>
              <a:pPr eaLnBrk="1" hangingPunct="1"/>
              <a:t>194</a:t>
            </a:fld>
            <a:endParaRPr lang="en-US" altLang="en-US">
              <a:solidFill>
                <a:srgbClr val="045C75"/>
              </a:solidFill>
              <a:latin typeface="Constantia" panose="02030602050306030303" pitchFamily="18" charset="0"/>
            </a:endParaRPr>
          </a:p>
        </p:txBody>
      </p:sp>
      <p:sp>
        <p:nvSpPr>
          <p:cNvPr id="223235" name="Title 1"/>
          <p:cNvSpPr>
            <a:spLocks noGrp="1"/>
          </p:cNvSpPr>
          <p:nvPr>
            <p:ph type="title"/>
          </p:nvPr>
        </p:nvSpPr>
        <p:spPr/>
        <p:txBody>
          <a:bodyPr/>
          <a:lstStyle/>
          <a:p>
            <a:pPr eaLnBrk="1" hangingPunct="1"/>
            <a:r>
              <a:rPr lang="en-US" altLang="en-US" sz="3200"/>
              <a:t>6 th BT p42, par2, line1/ 5 th BT p41, line1</a:t>
            </a:r>
          </a:p>
        </p:txBody>
      </p:sp>
      <p:sp>
        <p:nvSpPr>
          <p:cNvPr id="22323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“Step Ten frees us from the wreckage of our present.”</a:t>
            </a:r>
            <a:endParaRPr lang="en-US" altLang="en-US" sz="3600"/>
          </a:p>
        </p:txBody>
      </p:sp>
    </p:spTree>
  </p:cSld>
  <p:clrMapOvr>
    <a:masterClrMapping/>
  </p:clrMapOvr>
  <p:transition>
    <p:random/>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2C8968-DB3F-4FBF-8A20-62EC36F13228}" type="slidenum">
              <a:rPr lang="en-US" altLang="en-US">
                <a:solidFill>
                  <a:srgbClr val="045C75"/>
                </a:solidFill>
                <a:latin typeface="Constantia" panose="02030602050306030303" pitchFamily="18" charset="0"/>
              </a:rPr>
              <a:pPr eaLnBrk="1" hangingPunct="1"/>
              <a:t>195</a:t>
            </a:fld>
            <a:endParaRPr lang="en-US" altLang="en-US">
              <a:solidFill>
                <a:srgbClr val="045C75"/>
              </a:solidFill>
              <a:latin typeface="Constantia" panose="02030602050306030303" pitchFamily="18" charset="0"/>
            </a:endParaRPr>
          </a:p>
        </p:txBody>
      </p:sp>
      <p:sp>
        <p:nvSpPr>
          <p:cNvPr id="224259" name="Title 1"/>
          <p:cNvSpPr>
            <a:spLocks noGrp="1"/>
          </p:cNvSpPr>
          <p:nvPr>
            <p:ph type="title"/>
          </p:nvPr>
        </p:nvSpPr>
        <p:spPr/>
        <p:txBody>
          <a:bodyPr/>
          <a:lstStyle/>
          <a:p>
            <a:pPr eaLnBrk="1" hangingPunct="1"/>
            <a:r>
              <a:rPr lang="en-US" altLang="en-US" sz="2800"/>
              <a:t>6 th BT p42, par3, line3/ 5 th BT pg41, par2, line4</a:t>
            </a:r>
          </a:p>
        </p:txBody>
      </p:sp>
      <p:sp>
        <p:nvSpPr>
          <p:cNvPr id="22426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“Continuing to take a personal inventory means that we form a habit of looking at ourselves, our actions, attitudes and relationships on a regular basis.”</a:t>
            </a:r>
            <a:endParaRPr lang="en-US" altLang="en-US" sz="3600"/>
          </a:p>
        </p:txBody>
      </p:sp>
    </p:spTree>
  </p:cSld>
  <p:clrMapOvr>
    <a:masterClrMapping/>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524782-6ED2-4169-8B98-8793851678AB}" type="slidenum">
              <a:rPr lang="en-US" altLang="en-US">
                <a:solidFill>
                  <a:srgbClr val="045C75"/>
                </a:solidFill>
                <a:latin typeface="Constantia" panose="02030602050306030303" pitchFamily="18" charset="0"/>
              </a:rPr>
              <a:pPr eaLnBrk="1" hangingPunct="1"/>
              <a:t>196</a:t>
            </a:fld>
            <a:endParaRPr lang="en-US" altLang="en-US">
              <a:solidFill>
                <a:srgbClr val="045C75"/>
              </a:solidFill>
              <a:latin typeface="Constantia" panose="02030602050306030303" pitchFamily="18" charset="0"/>
            </a:endParaRPr>
          </a:p>
        </p:txBody>
      </p:sp>
      <p:sp>
        <p:nvSpPr>
          <p:cNvPr id="225283" name="Title 1"/>
          <p:cNvSpPr>
            <a:spLocks noGrp="1"/>
          </p:cNvSpPr>
          <p:nvPr>
            <p:ph type="title"/>
          </p:nvPr>
        </p:nvSpPr>
        <p:spPr/>
        <p:txBody>
          <a:bodyPr/>
          <a:lstStyle/>
          <a:p>
            <a:pPr eaLnBrk="1" hangingPunct="1"/>
            <a:r>
              <a:rPr lang="en-US" altLang="en-US" sz="3200"/>
              <a:t>H&amp;W p97, par3, line2</a:t>
            </a:r>
          </a:p>
        </p:txBody>
      </p:sp>
      <p:sp>
        <p:nvSpPr>
          <p:cNvPr id="22528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“Each day, we take our own inventory, look for those times when we fall short on our spiritual ideals...”</a:t>
            </a:r>
            <a:endParaRPr lang="en-US" altLang="en-US" sz="3600"/>
          </a:p>
        </p:txBody>
      </p:sp>
    </p:spTree>
  </p:cSld>
  <p:clrMapOvr>
    <a:masterClrMapping/>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38A5E8-41ED-40BB-AD48-663307C33912}" type="slidenum">
              <a:rPr lang="en-US" altLang="en-US">
                <a:solidFill>
                  <a:srgbClr val="045C75"/>
                </a:solidFill>
                <a:latin typeface="Constantia" panose="02030602050306030303" pitchFamily="18" charset="0"/>
              </a:rPr>
              <a:pPr eaLnBrk="1" hangingPunct="1"/>
              <a:t>197</a:t>
            </a:fld>
            <a:endParaRPr lang="en-US" altLang="en-US">
              <a:solidFill>
                <a:srgbClr val="045C75"/>
              </a:solidFill>
              <a:latin typeface="Constantia" panose="02030602050306030303" pitchFamily="18" charset="0"/>
            </a:endParaRPr>
          </a:p>
        </p:txBody>
      </p:sp>
      <p:sp>
        <p:nvSpPr>
          <p:cNvPr id="226307" name="Title 1"/>
          <p:cNvSpPr>
            <a:spLocks noGrp="1"/>
          </p:cNvSpPr>
          <p:nvPr>
            <p:ph type="title"/>
          </p:nvPr>
        </p:nvSpPr>
        <p:spPr/>
        <p:txBody>
          <a:bodyPr/>
          <a:lstStyle/>
          <a:p>
            <a:pPr eaLnBrk="1" hangingPunct="1"/>
            <a:r>
              <a:rPr lang="en-US" altLang="en-US" sz="3200"/>
              <a:t>H&amp;W p97, par2, line3</a:t>
            </a:r>
          </a:p>
        </p:txBody>
      </p:sp>
      <p:sp>
        <p:nvSpPr>
          <p:cNvPr id="226308" name="Content Placeholder 2"/>
          <p:cNvSpPr>
            <a:spLocks noGrp="1"/>
          </p:cNvSpPr>
          <p:nvPr>
            <p:ph idx="1"/>
          </p:nvPr>
        </p:nvSpPr>
        <p:spPr/>
        <p:txBody>
          <a:bodyPr/>
          <a:lstStyle/>
          <a:p>
            <a:pPr eaLnBrk="1" hangingPunct="1">
              <a:buFont typeface="Wingdings 2" panose="05020102010507070707" pitchFamily="18" charset="2"/>
              <a:buNone/>
            </a:pPr>
            <a:r>
              <a:rPr lang="en-US" altLang="en-US" sz="2800" i="1"/>
              <a:t>“Beginning our days by reaffirming our decision to live life according to our Higher Power's will has helped many of us keep spiritual ideals foremost in our minds throughout the day. Even so, we are bound to make mistakes that are very familiar to us. We can attribute virtually every wrongdoing to a character defect we identified in the Sixth Step. Humbly asking the God of our understanding to remove our shortcomings is just as necessary now as in the Seventh Step.”</a:t>
            </a:r>
            <a:endParaRPr lang="en-US" altLang="en-US" sz="2800"/>
          </a:p>
        </p:txBody>
      </p:sp>
    </p:spTree>
  </p:cSld>
  <p:clrMapOvr>
    <a:masterClrMapping/>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6028F-3A85-4AB6-A39E-7831DCC4BE24}" type="slidenum">
              <a:rPr lang="en-US" altLang="en-US">
                <a:solidFill>
                  <a:srgbClr val="045C75"/>
                </a:solidFill>
                <a:latin typeface="Constantia" panose="02030602050306030303" pitchFamily="18" charset="0"/>
              </a:rPr>
              <a:pPr eaLnBrk="1" hangingPunct="1"/>
              <a:t>198</a:t>
            </a:fld>
            <a:endParaRPr lang="en-US" altLang="en-US">
              <a:solidFill>
                <a:srgbClr val="045C75"/>
              </a:solidFill>
              <a:latin typeface="Constantia" panose="02030602050306030303" pitchFamily="18" charset="0"/>
            </a:endParaRPr>
          </a:p>
        </p:txBody>
      </p:sp>
      <p:sp>
        <p:nvSpPr>
          <p:cNvPr id="227331" name="Title 1"/>
          <p:cNvSpPr>
            <a:spLocks noGrp="1"/>
          </p:cNvSpPr>
          <p:nvPr>
            <p:ph type="title"/>
          </p:nvPr>
        </p:nvSpPr>
        <p:spPr/>
        <p:txBody>
          <a:bodyPr/>
          <a:lstStyle/>
          <a:p>
            <a:pPr eaLnBrk="1" hangingPunct="1"/>
            <a:r>
              <a:rPr lang="en-US" altLang="en-US" sz="3200"/>
              <a:t>6 th BT p42, par5, line2/ 5 th BT p41, par4, line2</a:t>
            </a:r>
          </a:p>
        </p:txBody>
      </p:sp>
      <p:sp>
        <p:nvSpPr>
          <p:cNvPr id="22733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 We examine our actions during the day.”</a:t>
            </a:r>
            <a:endParaRPr lang="en-US" altLang="en-US" sz="3600"/>
          </a:p>
        </p:txBody>
      </p:sp>
    </p:spTree>
  </p:cSld>
  <p:clrMapOvr>
    <a:masterClrMapping/>
  </p:clrMapOvr>
  <p:transition>
    <p:random/>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54FDF0-E9E2-4548-B524-374CE617869E}" type="slidenum">
              <a:rPr lang="en-US" altLang="en-US">
                <a:solidFill>
                  <a:srgbClr val="045C75"/>
                </a:solidFill>
                <a:latin typeface="Constantia" panose="02030602050306030303" pitchFamily="18" charset="0"/>
              </a:rPr>
              <a:pPr eaLnBrk="1" hangingPunct="1"/>
              <a:t>199</a:t>
            </a:fld>
            <a:endParaRPr lang="en-US" altLang="en-US">
              <a:solidFill>
                <a:srgbClr val="045C75"/>
              </a:solidFill>
              <a:latin typeface="Constantia" panose="02030602050306030303" pitchFamily="18" charset="0"/>
            </a:endParaRPr>
          </a:p>
        </p:txBody>
      </p:sp>
      <p:sp>
        <p:nvSpPr>
          <p:cNvPr id="228355" name="Title 1"/>
          <p:cNvSpPr>
            <a:spLocks noGrp="1"/>
          </p:cNvSpPr>
          <p:nvPr>
            <p:ph type="title"/>
          </p:nvPr>
        </p:nvSpPr>
        <p:spPr>
          <a:xfrm>
            <a:off x="457200" y="0"/>
            <a:ext cx="8229600" cy="1143000"/>
          </a:xfrm>
        </p:spPr>
        <p:txBody>
          <a:bodyPr/>
          <a:lstStyle/>
          <a:p>
            <a:pPr eaLnBrk="1" hangingPunct="1"/>
            <a:r>
              <a:rPr lang="en-US" altLang="en-US" sz="3200"/>
              <a:t>H&amp;W p98, par2, line3- p99, line7</a:t>
            </a:r>
          </a:p>
        </p:txBody>
      </p:sp>
      <p:sp>
        <p:nvSpPr>
          <p:cNvPr id="228356" name="Content Placeholder 2"/>
          <p:cNvSpPr>
            <a:spLocks noGrp="1"/>
          </p:cNvSpPr>
          <p:nvPr>
            <p:ph idx="1"/>
          </p:nvPr>
        </p:nvSpPr>
        <p:spPr>
          <a:xfrm>
            <a:off x="457200" y="1295400"/>
            <a:ext cx="8229600" cy="5257800"/>
          </a:xfrm>
        </p:spPr>
        <p:txBody>
          <a:bodyPr/>
          <a:lstStyle/>
          <a:p>
            <a:pPr eaLnBrk="1" hangingPunct="1">
              <a:buFont typeface="Wingdings 2" panose="05020102010507070707" pitchFamily="18" charset="2"/>
              <a:buNone/>
            </a:pPr>
            <a:r>
              <a:rPr lang="en-US" altLang="en-US" sz="2800" i="1"/>
              <a:t>“We need to stay in tune with the voice of our conscience and listen to what it's telling us. When we get a nagging feeling that something isn't quite right, we should pay attention to it. If our feelings of guilt or anger seem to go on for a long time, we can do something about them. We know when something is bothering us- perhaps not immediately, but usually not too long after the fact. As soon as we become aware that we are feeling ill at ease, we search out the cause and deal with it as soon as possible….</a:t>
            </a:r>
            <a:endParaRPr lang="en-US" altLang="en-US" sz="280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D235FC-710F-4173-B5C2-947EB1818F10}" type="slidenum">
              <a:rPr lang="en-US" altLang="en-US">
                <a:solidFill>
                  <a:srgbClr val="045C75"/>
                </a:solidFill>
                <a:latin typeface="Constantia" panose="02030602050306030303" pitchFamily="18" charset="0"/>
              </a:rPr>
              <a:pPr eaLnBrk="1" hangingPunct="1"/>
              <a:t>2</a:t>
            </a:fld>
            <a:endParaRPr lang="en-US" altLang="en-US">
              <a:solidFill>
                <a:srgbClr val="045C75"/>
              </a:solidFill>
              <a:latin typeface="Constantia" panose="02030602050306030303" pitchFamily="18" charset="0"/>
            </a:endParaRPr>
          </a:p>
        </p:txBody>
      </p:sp>
      <p:sp>
        <p:nvSpPr>
          <p:cNvPr id="21507" name="Rectangle 2"/>
          <p:cNvSpPr>
            <a:spLocks noGrp="1"/>
          </p:cNvSpPr>
          <p:nvPr>
            <p:ph type="title"/>
          </p:nvPr>
        </p:nvSpPr>
        <p:spPr/>
        <p:txBody>
          <a:bodyPr/>
          <a:lstStyle/>
          <a:p>
            <a:pPr eaLnBrk="1" hangingPunct="1"/>
            <a:r>
              <a:rPr lang="en-US" altLang="en-US"/>
              <a:t>What We’ll Be Doing</a:t>
            </a:r>
          </a:p>
        </p:txBody>
      </p:sp>
      <p:sp>
        <p:nvSpPr>
          <p:cNvPr id="21508" name="Rectangle 3"/>
          <p:cNvSpPr>
            <a:spLocks noGrp="1"/>
          </p:cNvSpPr>
          <p:nvPr>
            <p:ph type="body" idx="1"/>
          </p:nvPr>
        </p:nvSpPr>
        <p:spPr/>
        <p:txBody>
          <a:bodyPr/>
          <a:lstStyle/>
          <a:p>
            <a:pPr eaLnBrk="1" hangingPunct="1"/>
            <a:r>
              <a:rPr lang="en-US" altLang="en-US"/>
              <a:t>We will have four sessions, each lasting about 1 hour. Please wait until breaks to smoke or use the restrooms.</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EF218E-7141-470C-98AE-CC89E3F37E96}" type="slidenum">
              <a:rPr lang="en-US" altLang="en-US">
                <a:solidFill>
                  <a:srgbClr val="045C75"/>
                </a:solidFill>
                <a:latin typeface="Constantia" panose="02030602050306030303" pitchFamily="18" charset="0"/>
              </a:rPr>
              <a:pPr eaLnBrk="1" hangingPunct="1"/>
              <a:t>20</a:t>
            </a:fld>
            <a:endParaRPr lang="en-US" altLang="en-US">
              <a:solidFill>
                <a:srgbClr val="045C75"/>
              </a:solidFill>
              <a:latin typeface="Constantia" panose="02030602050306030303" pitchFamily="18" charset="0"/>
            </a:endParaRPr>
          </a:p>
        </p:txBody>
      </p:sp>
      <p:sp>
        <p:nvSpPr>
          <p:cNvPr id="37891" name="Title 1"/>
          <p:cNvSpPr>
            <a:spLocks noGrp="1"/>
          </p:cNvSpPr>
          <p:nvPr>
            <p:ph type="title"/>
          </p:nvPr>
        </p:nvSpPr>
        <p:spPr/>
        <p:txBody>
          <a:bodyPr/>
          <a:lstStyle/>
          <a:p>
            <a:pPr eaLnBrk="1" hangingPunct="1"/>
            <a:r>
              <a:rPr lang="en-US" altLang="en-US"/>
              <a:t>Step 4</a:t>
            </a:r>
          </a:p>
        </p:txBody>
      </p:sp>
      <p:sp>
        <p:nvSpPr>
          <p:cNvPr id="3789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made a searching and fearless moral inventory of ourselves.</a:t>
            </a:r>
            <a:endParaRPr lang="en-US" altLang="en-US" sz="3600"/>
          </a:p>
        </p:txBody>
      </p:sp>
    </p:spTree>
  </p:cSld>
  <p:clrMapOvr>
    <a:masterClrMapping/>
  </p:clrMapOvr>
  <p:transition>
    <p:random/>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CF606F-3C39-4A59-A690-F9F527A6768D}" type="slidenum">
              <a:rPr lang="en-US" altLang="en-US">
                <a:solidFill>
                  <a:srgbClr val="045C75"/>
                </a:solidFill>
                <a:latin typeface="Constantia" panose="02030602050306030303" pitchFamily="18" charset="0"/>
              </a:rPr>
              <a:pPr eaLnBrk="1" hangingPunct="1"/>
              <a:t>200</a:t>
            </a:fld>
            <a:endParaRPr lang="en-US" altLang="en-US">
              <a:solidFill>
                <a:srgbClr val="045C75"/>
              </a:solidFill>
              <a:latin typeface="Constantia" panose="02030602050306030303" pitchFamily="18" charset="0"/>
            </a:endParaRPr>
          </a:p>
        </p:txBody>
      </p:sp>
      <p:sp>
        <p:nvSpPr>
          <p:cNvPr id="229379" name="Title 1"/>
          <p:cNvSpPr>
            <a:spLocks noGrp="1"/>
          </p:cNvSpPr>
          <p:nvPr>
            <p:ph type="title"/>
          </p:nvPr>
        </p:nvSpPr>
        <p:spPr>
          <a:xfrm>
            <a:off x="457200" y="685800"/>
            <a:ext cx="8229600" cy="1020763"/>
          </a:xfrm>
        </p:spPr>
        <p:txBody>
          <a:bodyPr/>
          <a:lstStyle/>
          <a:p>
            <a:pPr eaLnBrk="1" hangingPunct="1"/>
            <a:r>
              <a:rPr lang="en-US" altLang="en-US" sz="3200"/>
              <a:t>H&amp;W p98, par2, line3- p99, line7</a:t>
            </a:r>
            <a:br>
              <a:rPr lang="en-US" altLang="en-US" sz="3200"/>
            </a:br>
            <a:r>
              <a:rPr lang="en-US" altLang="en-US" sz="3200"/>
              <a:t>Continued</a:t>
            </a:r>
          </a:p>
        </p:txBody>
      </p:sp>
      <p:sp>
        <p:nvSpPr>
          <p:cNvPr id="229380" name="Content Placeholder 2"/>
          <p:cNvSpPr>
            <a:spLocks noGrp="1"/>
          </p:cNvSpPr>
          <p:nvPr>
            <p:ph idx="1"/>
          </p:nvPr>
        </p:nvSpPr>
        <p:spPr>
          <a:xfrm>
            <a:off x="457200" y="1600200"/>
            <a:ext cx="8229600" cy="50292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While we strive to maintain ongoing awareness throughout the day, it is also helpful to sit down at the end of each day and quietly reflect on what has happened and how we responded to it. Often our sponsor will suggest that we write out our Tenth Step. We may also make use of our informational pamphlet, Living the Program. In this step, we ask ourselves the same types of questions we asked in the Fourth Step; the only difference is that the emphasis is on today.”</a:t>
            </a:r>
            <a:endParaRPr lang="en-US" altLang="en-US"/>
          </a:p>
        </p:txBody>
      </p:sp>
    </p:spTree>
  </p:cSld>
  <p:clrMapOvr>
    <a:masterClrMapping/>
  </p:clrMapOvr>
  <p:transition>
    <p:random/>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5E8D41-3E2B-4E39-B473-D71E9875F6DF}" type="slidenum">
              <a:rPr lang="en-US" altLang="en-US">
                <a:solidFill>
                  <a:srgbClr val="045C75"/>
                </a:solidFill>
                <a:latin typeface="Constantia" panose="02030602050306030303" pitchFamily="18" charset="0"/>
              </a:rPr>
              <a:pPr eaLnBrk="1" hangingPunct="1"/>
              <a:t>201</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762000"/>
            <a:ext cx="8229600" cy="457200"/>
          </a:xfrm>
        </p:spPr>
        <p:txBody>
          <a:bodyPr>
            <a:normAutofit fontScale="90000"/>
          </a:bodyPr>
          <a:lstStyle/>
          <a:p>
            <a:pPr eaLnBrk="1" fontAlgn="auto" hangingPunct="1">
              <a:spcAft>
                <a:spcPts val="0"/>
              </a:spcAft>
              <a:defRPr/>
            </a:pPr>
            <a:r>
              <a:rPr lang="en-US" sz="3200" dirty="0"/>
              <a:t>H&amp;W p101, par1&amp;2:</a:t>
            </a:r>
          </a:p>
        </p:txBody>
      </p:sp>
      <p:sp>
        <p:nvSpPr>
          <p:cNvPr id="3" name="Content Placeholder 2"/>
          <p:cNvSpPr>
            <a:spLocks noGrp="1"/>
          </p:cNvSpPr>
          <p:nvPr>
            <p:ph idx="1"/>
          </p:nvPr>
        </p:nvSpPr>
        <p:spPr>
          <a:xfrm>
            <a:off x="457200" y="762000"/>
            <a:ext cx="8229600" cy="60960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i="1" dirty="0"/>
              <a:t>“It can be very confusing to determine when we were wrong, especially when we’re right in the middle of a conflict. When our emotions are running high, we may not be able to take an honest look at ourselves. We can see only our immediate wants and needs. At such times, our sponsor may suggest that we take a personal inventory on a particular area of our lives so that we can see our part. If our friends notice that we’re acting on a character defect, they may suggest that we talk to our sponsor about it. Being open-minded to the suggestions of our sponsor and our NA friends, paying attention to what our conscience is telling us, spending some quiet time with the God of our understanding—all these things will lead us to greater clarity.</a:t>
            </a:r>
            <a:endParaRPr lang="en-US" dirty="0"/>
          </a:p>
        </p:txBody>
      </p:sp>
    </p:spTree>
  </p:cSld>
  <p:clrMapOvr>
    <a:masterClrMapping/>
  </p:clrMapOvr>
  <p:transition>
    <p:random/>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F36C96-FC68-4993-8633-6480BA10683B}" type="slidenum">
              <a:rPr lang="en-US" altLang="en-US">
                <a:solidFill>
                  <a:srgbClr val="045C75"/>
                </a:solidFill>
                <a:latin typeface="Constantia" panose="02030602050306030303" pitchFamily="18" charset="0"/>
              </a:rPr>
              <a:pPr eaLnBrk="1" hangingPunct="1"/>
              <a:t>202</a:t>
            </a:fld>
            <a:endParaRPr lang="en-US" altLang="en-US">
              <a:solidFill>
                <a:srgbClr val="045C75"/>
              </a:solidFill>
              <a:latin typeface="Constantia" panose="02030602050306030303" pitchFamily="18" charset="0"/>
            </a:endParaRPr>
          </a:p>
        </p:txBody>
      </p:sp>
      <p:sp>
        <p:nvSpPr>
          <p:cNvPr id="231427" name="Title 1"/>
          <p:cNvSpPr>
            <a:spLocks noGrp="1"/>
          </p:cNvSpPr>
          <p:nvPr>
            <p:ph type="title"/>
          </p:nvPr>
        </p:nvSpPr>
        <p:spPr/>
        <p:txBody>
          <a:bodyPr/>
          <a:lstStyle/>
          <a:p>
            <a:pPr eaLnBrk="1" hangingPunct="1"/>
            <a:r>
              <a:rPr lang="en-US" altLang="en-US" sz="3200"/>
              <a:t>H&amp;W p101, par1&amp;2</a:t>
            </a:r>
            <a:br>
              <a:rPr lang="en-US" altLang="en-US" sz="3200"/>
            </a:br>
            <a:r>
              <a:rPr lang="en-US" altLang="en-US" sz="3200"/>
              <a:t>Continued</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200" i="1" dirty="0"/>
              <a:t>“Once we’re aware that we’ve been wrong—whether it’s five minutes, five hours, or five days after the fact—we need to admit our error as soon as possible and correct any harm we’ve caused. As in the Ninth Step, we find that the process of admitting our mistakes and changing our behavior brings about tremendous freedom.”</a:t>
            </a:r>
            <a:endParaRPr lang="en-US" sz="3200" dirty="0"/>
          </a:p>
        </p:txBody>
      </p:sp>
    </p:spTree>
  </p:cSld>
  <p:clrMapOvr>
    <a:masterClrMapping/>
  </p:clrMapOvr>
  <p:transition>
    <p:random/>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E074D5-35FC-4178-AC5D-2744336FC3E6}" type="slidenum">
              <a:rPr lang="en-US" altLang="en-US">
                <a:solidFill>
                  <a:srgbClr val="045C75"/>
                </a:solidFill>
                <a:latin typeface="Constantia" panose="02030602050306030303" pitchFamily="18" charset="0"/>
              </a:rPr>
              <a:pPr eaLnBrk="1" hangingPunct="1"/>
              <a:t>203</a:t>
            </a:fld>
            <a:endParaRPr lang="en-US" altLang="en-US">
              <a:solidFill>
                <a:srgbClr val="045C75"/>
              </a:solidFill>
              <a:latin typeface="Constantia" panose="02030602050306030303" pitchFamily="18" charset="0"/>
            </a:endParaRPr>
          </a:p>
        </p:txBody>
      </p:sp>
      <p:sp>
        <p:nvSpPr>
          <p:cNvPr id="232451" name="Title 1"/>
          <p:cNvSpPr>
            <a:spLocks noGrp="1"/>
          </p:cNvSpPr>
          <p:nvPr>
            <p:ph type="title"/>
          </p:nvPr>
        </p:nvSpPr>
        <p:spPr/>
        <p:txBody>
          <a:bodyPr/>
          <a:lstStyle/>
          <a:p>
            <a:pPr eaLnBrk="1" hangingPunct="1"/>
            <a:r>
              <a:rPr lang="en-US" altLang="en-US" sz="3200"/>
              <a:t>6 th BT p46, par2, line6/ 5 th BTp42, par1, line6</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“We examine our actions, reactions, and motives. We often find that we've been doing better than we've been feeling. This allows us to examine our actions and admit fault, before things get any worse. We need to avoid rationalizing. We promptly admit our faults, not explain them.”</a:t>
            </a:r>
            <a:endParaRPr lang="en-US" sz="3600" dirty="0"/>
          </a:p>
        </p:txBody>
      </p:sp>
    </p:spTree>
  </p:cSld>
  <p:clrMapOvr>
    <a:masterClrMapping/>
  </p:clrMapOvr>
  <p:transition>
    <p:random/>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5B6B98-8B34-4EE0-94CF-763771DC06EA}" type="slidenum">
              <a:rPr lang="en-US" altLang="en-US">
                <a:solidFill>
                  <a:srgbClr val="045C75"/>
                </a:solidFill>
                <a:latin typeface="Constantia" panose="02030602050306030303" pitchFamily="18" charset="0"/>
              </a:rPr>
              <a:pPr eaLnBrk="1" hangingPunct="1"/>
              <a:t>204</a:t>
            </a:fld>
            <a:endParaRPr lang="en-US" altLang="en-US">
              <a:solidFill>
                <a:srgbClr val="045C75"/>
              </a:solidFill>
              <a:latin typeface="Constantia" panose="02030602050306030303" pitchFamily="18" charset="0"/>
            </a:endParaRPr>
          </a:p>
        </p:txBody>
      </p:sp>
      <p:sp>
        <p:nvSpPr>
          <p:cNvPr id="233475" name="Title 1"/>
          <p:cNvSpPr>
            <a:spLocks noGrp="1"/>
          </p:cNvSpPr>
          <p:nvPr>
            <p:ph type="title"/>
          </p:nvPr>
        </p:nvSpPr>
        <p:spPr/>
        <p:txBody>
          <a:bodyPr/>
          <a:lstStyle/>
          <a:p>
            <a:pPr eaLnBrk="1" hangingPunct="1"/>
            <a:r>
              <a:rPr lang="en-US" altLang="en-US" sz="3200"/>
              <a:t>H&amp;W p102, par1, line8</a:t>
            </a:r>
          </a:p>
        </p:txBody>
      </p:sp>
      <p:sp>
        <p:nvSpPr>
          <p:cNvPr id="23347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 We should acknowledge that, quite often, our motives are good and we do things right. Character defects and other character assets do not exclude each other, and we are sure to find both on any given day.”</a:t>
            </a:r>
            <a:endParaRPr lang="en-US" altLang="en-US" sz="3600"/>
          </a:p>
        </p:txBody>
      </p:sp>
    </p:spTree>
  </p:cSld>
  <p:clrMapOvr>
    <a:masterClrMapping/>
  </p:clrMapOvr>
  <p:transition>
    <p:random/>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68FB35-647B-4571-8481-FA6DCB7AC811}" type="slidenum">
              <a:rPr lang="en-US" altLang="en-US">
                <a:solidFill>
                  <a:srgbClr val="045C75"/>
                </a:solidFill>
                <a:latin typeface="Constantia" panose="02030602050306030303" pitchFamily="18" charset="0"/>
              </a:rPr>
              <a:pPr eaLnBrk="1" hangingPunct="1"/>
              <a:t>205</a:t>
            </a:fld>
            <a:endParaRPr lang="en-US" altLang="en-US">
              <a:solidFill>
                <a:srgbClr val="045C75"/>
              </a:solidFill>
              <a:latin typeface="Constantia" panose="02030602050306030303" pitchFamily="18" charset="0"/>
            </a:endParaRPr>
          </a:p>
        </p:txBody>
      </p:sp>
      <p:sp>
        <p:nvSpPr>
          <p:cNvPr id="234499" name="Title 1"/>
          <p:cNvSpPr>
            <a:spLocks noGrp="1"/>
          </p:cNvSpPr>
          <p:nvPr>
            <p:ph type="title"/>
          </p:nvPr>
        </p:nvSpPr>
        <p:spPr/>
        <p:txBody>
          <a:bodyPr/>
          <a:lstStyle/>
          <a:p>
            <a:pPr eaLnBrk="1" hangingPunct="1"/>
            <a:r>
              <a:rPr lang="en-US" altLang="en-US" sz="3200"/>
              <a:t>6 th BT p43, par3, line1/ 5 th BT p42, par2, line1</a:t>
            </a:r>
          </a:p>
        </p:txBody>
      </p:sp>
      <p:sp>
        <p:nvSpPr>
          <p:cNvPr id="23450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4000" i="1"/>
              <a:t>“ We work this step continuously. This is a preventative action.”</a:t>
            </a:r>
            <a:endParaRPr lang="en-US" altLang="en-US" sz="4000"/>
          </a:p>
        </p:txBody>
      </p:sp>
    </p:spTree>
  </p:cSld>
  <p:clrMapOvr>
    <a:masterClrMapping/>
  </p:clrMapOvr>
  <p:transition>
    <p:random/>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A7EBF1-D421-4455-9D7E-D4621236A737}" type="slidenum">
              <a:rPr lang="en-US" altLang="en-US">
                <a:solidFill>
                  <a:srgbClr val="045C75"/>
                </a:solidFill>
                <a:latin typeface="Constantia" panose="02030602050306030303" pitchFamily="18" charset="0"/>
              </a:rPr>
              <a:pPr eaLnBrk="1" hangingPunct="1"/>
              <a:t>206</a:t>
            </a:fld>
            <a:endParaRPr lang="en-US" altLang="en-US">
              <a:solidFill>
                <a:srgbClr val="045C75"/>
              </a:solidFill>
              <a:latin typeface="Constantia" panose="02030602050306030303" pitchFamily="18" charset="0"/>
            </a:endParaRPr>
          </a:p>
        </p:txBody>
      </p:sp>
      <p:sp>
        <p:nvSpPr>
          <p:cNvPr id="236547" name="Title 1"/>
          <p:cNvSpPr>
            <a:spLocks noGrp="1"/>
          </p:cNvSpPr>
          <p:nvPr>
            <p:ph type="title" idx="4294967295"/>
          </p:nvPr>
        </p:nvSpPr>
        <p:spPr/>
        <p:txBody>
          <a:bodyPr/>
          <a:lstStyle/>
          <a:p>
            <a:pPr eaLnBrk="1" hangingPunct="1"/>
            <a:r>
              <a:rPr lang="en-US" altLang="en-US"/>
              <a:t>Step Ten Question</a:t>
            </a:r>
          </a:p>
        </p:txBody>
      </p:sp>
      <p:sp>
        <p:nvSpPr>
          <p:cNvPr id="236548" name="Content Placeholder 2"/>
          <p:cNvSpPr>
            <a:spLocks noGrp="1"/>
          </p:cNvSpPr>
          <p:nvPr>
            <p:ph idx="4294967295"/>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Will you continue to take personal inventory and when you are wrong promptly admit it?</a:t>
            </a:r>
            <a:endParaRPr lang="en-US" altLang="en-US" sz="3600"/>
          </a:p>
        </p:txBody>
      </p:sp>
    </p:spTree>
  </p:cSld>
  <p:clrMapOvr>
    <a:masterClrMapping/>
  </p:clrMapOvr>
  <p:transition>
    <p:random/>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CE4FBE-4CCA-4AB2-90D3-8FF6AE8D52B2}" type="slidenum">
              <a:rPr lang="en-US" altLang="en-US">
                <a:solidFill>
                  <a:srgbClr val="045C75"/>
                </a:solidFill>
                <a:latin typeface="Constantia" panose="02030602050306030303" pitchFamily="18" charset="0"/>
              </a:rPr>
              <a:pPr eaLnBrk="1" hangingPunct="1"/>
              <a:t>207</a:t>
            </a:fld>
            <a:endParaRPr lang="en-US" altLang="en-US">
              <a:solidFill>
                <a:srgbClr val="045C75"/>
              </a:solidFill>
              <a:latin typeface="Constantia" panose="02030602050306030303" pitchFamily="18" charset="0"/>
            </a:endParaRPr>
          </a:p>
        </p:txBody>
      </p:sp>
      <p:sp>
        <p:nvSpPr>
          <p:cNvPr id="237571" name="Title 1"/>
          <p:cNvSpPr>
            <a:spLocks noGrp="1"/>
          </p:cNvSpPr>
          <p:nvPr>
            <p:ph type="title"/>
          </p:nvPr>
        </p:nvSpPr>
        <p:spPr/>
        <p:txBody>
          <a:bodyPr/>
          <a:lstStyle/>
          <a:p>
            <a:pPr eaLnBrk="1" hangingPunct="1"/>
            <a:r>
              <a:rPr lang="en-US" altLang="en-US" sz="3200"/>
              <a:t>H&amp;W p104, line3</a:t>
            </a:r>
          </a:p>
        </p:txBody>
      </p:sp>
      <p:sp>
        <p:nvSpPr>
          <p:cNvPr id="3" name="Content Placeholder 2"/>
          <p:cNvSpPr>
            <a:spLocks noGrp="1"/>
          </p:cNvSpPr>
          <p:nvPr>
            <p:ph idx="1"/>
          </p:nvPr>
        </p:nvSpPr>
        <p:spPr>
          <a:xfrm>
            <a:off x="457200" y="1295400"/>
            <a:ext cx="8229600" cy="53340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endParaRPr lang="en-US" sz="2800" i="1" dirty="0"/>
          </a:p>
          <a:p>
            <a:pPr marL="274320" indent="-274320" eaLnBrk="1" fontAlgn="auto" hangingPunct="1">
              <a:spcAft>
                <a:spcPts val="0"/>
              </a:spcAft>
              <a:buClr>
                <a:schemeClr val="accent3"/>
              </a:buClr>
              <a:buFont typeface="Wingdings 2"/>
              <a:buNone/>
              <a:defRPr/>
            </a:pPr>
            <a:r>
              <a:rPr lang="en-US" sz="2800" i="1" dirty="0"/>
              <a:t>“By accepting the challenge of self-appraisal called for in the Tenth Step, we’ve discovered that we value our recovery and our relationship with the God of our understanding above all else. As the inner chaos that we lived with for so long subsides, we begin to experience long periods of serenity. During these times, we experience the powerful presence of a loving God in our lives. We are increasingly conscious of that Power and are ready to search for ways to maintain and improve our contact with it.”</a:t>
            </a:r>
            <a:endParaRPr lang="en-US" sz="2800" dirty="0"/>
          </a:p>
        </p:txBody>
      </p:sp>
    </p:spTree>
  </p:cSld>
  <p:clrMapOvr>
    <a:masterClrMapping/>
  </p:clrMapOvr>
  <p:transition>
    <p:random/>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BB8B27-190B-4C0B-9231-0E4E442F73E5}" type="slidenum">
              <a:rPr lang="en-US" altLang="en-US">
                <a:solidFill>
                  <a:srgbClr val="045C75"/>
                </a:solidFill>
                <a:latin typeface="Constantia" panose="02030602050306030303" pitchFamily="18" charset="0"/>
              </a:rPr>
              <a:pPr eaLnBrk="1" hangingPunct="1"/>
              <a:t>208</a:t>
            </a:fld>
            <a:endParaRPr lang="en-US" altLang="en-US">
              <a:solidFill>
                <a:srgbClr val="045C75"/>
              </a:solidFill>
              <a:latin typeface="Constantia" panose="02030602050306030303" pitchFamily="18" charset="0"/>
            </a:endParaRPr>
          </a:p>
        </p:txBody>
      </p:sp>
      <p:sp>
        <p:nvSpPr>
          <p:cNvPr id="238595" name="Title 1"/>
          <p:cNvSpPr>
            <a:spLocks noGrp="1"/>
          </p:cNvSpPr>
          <p:nvPr>
            <p:ph type="title"/>
          </p:nvPr>
        </p:nvSpPr>
        <p:spPr/>
        <p:txBody>
          <a:bodyPr/>
          <a:lstStyle/>
          <a:p>
            <a:pPr eaLnBrk="1" hangingPunct="1"/>
            <a:r>
              <a:rPr lang="en-US" altLang="en-US" sz="3200"/>
              <a:t>6 th BT p44, par1, line5/ 5 th BT p42</a:t>
            </a:r>
          </a:p>
        </p:txBody>
      </p:sp>
      <p:sp>
        <p:nvSpPr>
          <p:cNvPr id="23859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“This step allows us to be ourselves.”</a:t>
            </a:r>
            <a:endParaRPr lang="en-US" altLang="en-US" sz="3600"/>
          </a:p>
        </p:txBody>
      </p:sp>
    </p:spTree>
  </p:cSld>
  <p:clrMapOvr>
    <a:masterClrMapping/>
  </p:clrMapOvr>
  <p:transition>
    <p:random/>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C34269-0BFD-40DC-8364-D27542598B42}" type="slidenum">
              <a:rPr lang="en-US" altLang="en-US">
                <a:solidFill>
                  <a:srgbClr val="045C75"/>
                </a:solidFill>
                <a:latin typeface="Constantia" panose="02030602050306030303" pitchFamily="18" charset="0"/>
              </a:rPr>
              <a:pPr eaLnBrk="1" hangingPunct="1"/>
              <a:t>209</a:t>
            </a:fld>
            <a:endParaRPr lang="en-US" altLang="en-US">
              <a:solidFill>
                <a:srgbClr val="045C75"/>
              </a:solidFill>
              <a:latin typeface="Constantia" panose="02030602050306030303" pitchFamily="18" charset="0"/>
            </a:endParaRPr>
          </a:p>
        </p:txBody>
      </p:sp>
      <p:sp>
        <p:nvSpPr>
          <p:cNvPr id="240643" name="Title 1"/>
          <p:cNvSpPr>
            <a:spLocks noGrp="1"/>
          </p:cNvSpPr>
          <p:nvPr>
            <p:ph type="title"/>
          </p:nvPr>
        </p:nvSpPr>
        <p:spPr/>
        <p:txBody>
          <a:bodyPr/>
          <a:lstStyle/>
          <a:p>
            <a:pPr eaLnBrk="1" hangingPunct="1"/>
            <a:r>
              <a:rPr lang="en-US" altLang="en-US" b="1"/>
              <a:t>STEP ELEVEN</a:t>
            </a:r>
            <a:endParaRPr lang="en-US" altLang="en-US"/>
          </a:p>
        </p:txBody>
      </p:sp>
      <p:sp>
        <p:nvSpPr>
          <p:cNvPr id="24064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a:t>“We sought through prayer and meditation to improve our conscious contact with God as we understood him, praying only for the knowledge of his will for us and the power to carry that out.”</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404330-E6FA-4982-BED3-4F439F951FE8}" type="slidenum">
              <a:rPr lang="en-US" altLang="en-US">
                <a:solidFill>
                  <a:srgbClr val="045C75"/>
                </a:solidFill>
                <a:latin typeface="Constantia" panose="02030602050306030303" pitchFamily="18" charset="0"/>
              </a:rPr>
              <a:pPr eaLnBrk="1" hangingPunct="1"/>
              <a:t>21</a:t>
            </a:fld>
            <a:endParaRPr lang="en-US" altLang="en-US">
              <a:solidFill>
                <a:srgbClr val="045C75"/>
              </a:solidFill>
              <a:latin typeface="Constantia" panose="02030602050306030303" pitchFamily="18" charset="0"/>
            </a:endParaRPr>
          </a:p>
        </p:txBody>
      </p:sp>
      <p:sp>
        <p:nvSpPr>
          <p:cNvPr id="38915" name="Title 1"/>
          <p:cNvSpPr>
            <a:spLocks noGrp="1"/>
          </p:cNvSpPr>
          <p:nvPr>
            <p:ph type="title"/>
          </p:nvPr>
        </p:nvSpPr>
        <p:spPr/>
        <p:txBody>
          <a:bodyPr/>
          <a:lstStyle/>
          <a:p>
            <a:pPr eaLnBrk="1" hangingPunct="1"/>
            <a:r>
              <a:rPr lang="en-US" altLang="en-US"/>
              <a:t>Step 5</a:t>
            </a:r>
          </a:p>
        </p:txBody>
      </p:sp>
      <p:sp>
        <p:nvSpPr>
          <p:cNvPr id="389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i="1"/>
              <a:t>	</a:t>
            </a:r>
            <a:r>
              <a:rPr lang="en-US" altLang="en-US" sz="3600" i="1"/>
              <a:t>We admitted to God, to ourselves, and to another human being the exact nature of our wrongs.</a:t>
            </a:r>
            <a:endParaRPr lang="en-US" altLang="en-US" sz="3600"/>
          </a:p>
        </p:txBody>
      </p:sp>
    </p:spTree>
  </p:cSld>
  <p:clrMapOvr>
    <a:masterClrMapping/>
  </p:clrMapOvr>
  <p:transition>
    <p:random/>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E4D8F0-6990-4BCB-9742-4BC1BC7E7780}" type="slidenum">
              <a:rPr lang="en-US" altLang="en-US">
                <a:solidFill>
                  <a:srgbClr val="045C75"/>
                </a:solidFill>
                <a:latin typeface="Constantia" panose="02030602050306030303" pitchFamily="18" charset="0"/>
              </a:rPr>
              <a:pPr eaLnBrk="1" hangingPunct="1"/>
              <a:t>210</a:t>
            </a:fld>
            <a:endParaRPr lang="en-US" altLang="en-US">
              <a:solidFill>
                <a:srgbClr val="045C75"/>
              </a:solidFill>
              <a:latin typeface="Constantia" panose="02030602050306030303" pitchFamily="18" charset="0"/>
            </a:endParaRPr>
          </a:p>
        </p:txBody>
      </p:sp>
      <p:sp>
        <p:nvSpPr>
          <p:cNvPr id="241667" name="Title 1"/>
          <p:cNvSpPr>
            <a:spLocks noGrp="1"/>
          </p:cNvSpPr>
          <p:nvPr>
            <p:ph type="title"/>
          </p:nvPr>
        </p:nvSpPr>
        <p:spPr/>
        <p:txBody>
          <a:bodyPr/>
          <a:lstStyle/>
          <a:p>
            <a:pPr eaLnBrk="1" hangingPunct="1"/>
            <a:r>
              <a:rPr lang="en-US" altLang="en-US" sz="3200"/>
              <a:t>6 th BT p44, par2, line1/ 5 th BT p43, par1, line1</a:t>
            </a:r>
          </a:p>
        </p:txBody>
      </p:sp>
      <p:sp>
        <p:nvSpPr>
          <p:cNvPr id="24166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 first ten steps have set the stage for us to improve our conscious contact with the God of our understanding.”</a:t>
            </a:r>
            <a:endParaRPr lang="en-US" altLang="en-US" sz="3600"/>
          </a:p>
        </p:txBody>
      </p:sp>
    </p:spTree>
  </p:cSld>
  <p:clrMapOvr>
    <a:masterClrMapping/>
  </p:clrMapOvr>
  <p:transition>
    <p:random/>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1A96EA-CF04-4C45-92D9-B2CAE146B92C}" type="slidenum">
              <a:rPr lang="en-US" altLang="en-US">
                <a:solidFill>
                  <a:srgbClr val="045C75"/>
                </a:solidFill>
                <a:latin typeface="Constantia" panose="02030602050306030303" pitchFamily="18" charset="0"/>
              </a:rPr>
              <a:pPr eaLnBrk="1" hangingPunct="1"/>
              <a:t>211</a:t>
            </a:fld>
            <a:endParaRPr lang="en-US" altLang="en-US">
              <a:solidFill>
                <a:srgbClr val="045C75"/>
              </a:solidFill>
              <a:latin typeface="Constantia" panose="02030602050306030303" pitchFamily="18" charset="0"/>
            </a:endParaRPr>
          </a:p>
        </p:txBody>
      </p:sp>
      <p:sp>
        <p:nvSpPr>
          <p:cNvPr id="242691" name="Title 1"/>
          <p:cNvSpPr>
            <a:spLocks noGrp="1"/>
          </p:cNvSpPr>
          <p:nvPr>
            <p:ph type="title"/>
          </p:nvPr>
        </p:nvSpPr>
        <p:spPr/>
        <p:txBody>
          <a:bodyPr/>
          <a:lstStyle/>
          <a:p>
            <a:pPr eaLnBrk="1" hangingPunct="1"/>
            <a:r>
              <a:rPr lang="en-US" altLang="en-US" sz="3200"/>
              <a:t>6 th BT p44, par4, line3/ 5 th BT p43, par3, line3</a:t>
            </a:r>
          </a:p>
        </p:txBody>
      </p:sp>
      <p:sp>
        <p:nvSpPr>
          <p:cNvPr id="242692" name="Content Placeholder 2"/>
          <p:cNvSpPr>
            <a:spLocks noGrp="1"/>
          </p:cNvSpPr>
          <p:nvPr>
            <p:ph idx="1"/>
          </p:nvPr>
        </p:nvSpPr>
        <p:spPr/>
        <p:txBody>
          <a:bodyPr/>
          <a:lstStyle/>
          <a:p>
            <a:pPr eaLnBrk="1" hangingPunct="1">
              <a:lnSpc>
                <a:spcPct val="90000"/>
              </a:lnSpc>
              <a:buFont typeface="Wingdings 2" panose="05020102010507070707" pitchFamily="18" charset="2"/>
              <a:buNone/>
            </a:pPr>
            <a:endParaRPr lang="en-US" altLang="en-US" i="1"/>
          </a:p>
          <a:p>
            <a:pPr eaLnBrk="1" hangingPunct="1">
              <a:lnSpc>
                <a:spcPct val="90000"/>
              </a:lnSpc>
              <a:buFont typeface="Wingdings 2" panose="05020102010507070707" pitchFamily="18" charset="2"/>
              <a:buNone/>
            </a:pPr>
            <a:r>
              <a:rPr lang="en-US" altLang="en-US" sz="3200" i="1"/>
              <a:t>“Results count in recovery. As has been noted elsewhere, our prayers seemed to work as soon as we entered the Program of Narcotics Anonymous and we surrendered... The conscious contact described in this step is the direct result of living the steps. We use this step to improve and maintain our spiritual condition.”</a:t>
            </a:r>
            <a:endParaRPr lang="en-US" altLang="en-US" sz="3200"/>
          </a:p>
        </p:txBody>
      </p:sp>
    </p:spTree>
  </p:cSld>
  <p:clrMapOvr>
    <a:masterClrMapping/>
  </p:clrMapOvr>
  <p:transition>
    <p:random/>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34D17C-592F-42CC-9966-362AC6CAA2D8}" type="slidenum">
              <a:rPr lang="en-US" altLang="en-US">
                <a:solidFill>
                  <a:srgbClr val="045C75"/>
                </a:solidFill>
                <a:latin typeface="Constantia" panose="02030602050306030303" pitchFamily="18" charset="0"/>
              </a:rPr>
              <a:pPr eaLnBrk="1" hangingPunct="1"/>
              <a:t>212</a:t>
            </a:fld>
            <a:endParaRPr lang="en-US" altLang="en-US">
              <a:solidFill>
                <a:srgbClr val="045C75"/>
              </a:solidFill>
              <a:latin typeface="Constantia" panose="02030602050306030303" pitchFamily="18" charset="0"/>
            </a:endParaRPr>
          </a:p>
        </p:txBody>
      </p:sp>
      <p:sp>
        <p:nvSpPr>
          <p:cNvPr id="243715" name="Title 1"/>
          <p:cNvSpPr>
            <a:spLocks noGrp="1"/>
          </p:cNvSpPr>
          <p:nvPr>
            <p:ph type="title"/>
          </p:nvPr>
        </p:nvSpPr>
        <p:spPr/>
        <p:txBody>
          <a:bodyPr/>
          <a:lstStyle/>
          <a:p>
            <a:pPr eaLnBrk="1" hangingPunct="1"/>
            <a:r>
              <a:rPr lang="en-US" altLang="en-US" sz="3200"/>
              <a:t>6 th BT p44, par2, line6/ 5 th BT p43, par1, line6</a:t>
            </a:r>
          </a:p>
        </p:txBody>
      </p:sp>
      <p:sp>
        <p:nvSpPr>
          <p:cNvPr id="2437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“Our spiritual condition is the basis for a successful recovery that offers unlimited growth.”</a:t>
            </a:r>
            <a:endParaRPr lang="en-US" altLang="en-US" sz="3600"/>
          </a:p>
        </p:txBody>
      </p:sp>
    </p:spTree>
  </p:cSld>
  <p:clrMapOvr>
    <a:masterClrMapping/>
  </p:clrMapOvr>
  <p:transition>
    <p:random/>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3E5BB9-ED6E-4D22-9E06-F10D2314D0A6}" type="slidenum">
              <a:rPr lang="en-US" altLang="en-US">
                <a:solidFill>
                  <a:srgbClr val="045C75"/>
                </a:solidFill>
                <a:latin typeface="Constantia" panose="02030602050306030303" pitchFamily="18" charset="0"/>
              </a:rPr>
              <a:pPr eaLnBrk="1" hangingPunct="1"/>
              <a:t>213</a:t>
            </a:fld>
            <a:endParaRPr lang="en-US" altLang="en-US">
              <a:solidFill>
                <a:srgbClr val="045C75"/>
              </a:solidFill>
              <a:latin typeface="Constantia" panose="02030602050306030303" pitchFamily="18" charset="0"/>
            </a:endParaRPr>
          </a:p>
        </p:txBody>
      </p:sp>
      <p:sp>
        <p:nvSpPr>
          <p:cNvPr id="244739" name="Title 1"/>
          <p:cNvSpPr>
            <a:spLocks noGrp="1"/>
          </p:cNvSpPr>
          <p:nvPr>
            <p:ph type="title"/>
          </p:nvPr>
        </p:nvSpPr>
        <p:spPr/>
        <p:txBody>
          <a:bodyPr/>
          <a:lstStyle/>
          <a:p>
            <a:pPr eaLnBrk="1" hangingPunct="1"/>
            <a:r>
              <a:rPr lang="en-US" altLang="en-US" sz="3200"/>
              <a:t>6 th BT p47, par1, line2 </a:t>
            </a:r>
            <a:br>
              <a:rPr lang="en-US" altLang="en-US" sz="3200"/>
            </a:br>
            <a:r>
              <a:rPr lang="en-US" altLang="en-US" sz="3200"/>
              <a:t>5 th BT p45, par 3 line 2 to pg 46</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“Some of us came into the program broken, and hung around for awhile, only to find God or salvation in one kind of religious cult or another. It is easy to float back out the door on a cloud of religious zeal and forget that we are addicts with an incurable disease.”</a:t>
            </a:r>
            <a:endParaRPr lang="en-US" sz="3600" dirty="0"/>
          </a:p>
        </p:txBody>
      </p:sp>
    </p:spTree>
  </p:cSld>
  <p:clrMapOvr>
    <a:masterClrMapping/>
  </p:clrMapOvr>
  <p:transition>
    <p:random/>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95995F-138D-4C8D-A3D3-8DED2201B136}" type="slidenum">
              <a:rPr lang="en-US" altLang="en-US">
                <a:solidFill>
                  <a:srgbClr val="045C75"/>
                </a:solidFill>
                <a:latin typeface="Constantia" panose="02030602050306030303" pitchFamily="18" charset="0"/>
              </a:rPr>
              <a:pPr eaLnBrk="1" hangingPunct="1"/>
              <a:t>214</a:t>
            </a:fld>
            <a:endParaRPr lang="en-US" altLang="en-US">
              <a:solidFill>
                <a:srgbClr val="045C75"/>
              </a:solidFill>
              <a:latin typeface="Constantia" panose="02030602050306030303" pitchFamily="18" charset="0"/>
            </a:endParaRPr>
          </a:p>
        </p:txBody>
      </p:sp>
      <p:sp>
        <p:nvSpPr>
          <p:cNvPr id="245763" name="Title 1"/>
          <p:cNvSpPr>
            <a:spLocks noGrp="1"/>
          </p:cNvSpPr>
          <p:nvPr>
            <p:ph type="title"/>
          </p:nvPr>
        </p:nvSpPr>
        <p:spPr/>
        <p:txBody>
          <a:bodyPr/>
          <a:lstStyle/>
          <a:p>
            <a:pPr eaLnBrk="1" hangingPunct="1"/>
            <a:r>
              <a:rPr lang="en-US" altLang="en-US" sz="3200"/>
              <a:t>H&amp;W p111, par2</a:t>
            </a:r>
          </a:p>
        </p:txBody>
      </p:sp>
      <p:sp>
        <p:nvSpPr>
          <p:cNvPr id="24576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“Practicing the Eleventh Step involves daily prayer and meditation.”</a:t>
            </a:r>
            <a:endParaRPr lang="en-US" altLang="en-US" sz="3600"/>
          </a:p>
        </p:txBody>
      </p:sp>
    </p:spTree>
  </p:cSld>
  <p:clrMapOvr>
    <a:masterClrMapping/>
  </p:clrMapOvr>
  <p:transition>
    <p:random/>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5BF08F-2791-43B5-8C55-3931983986FB}" type="slidenum">
              <a:rPr lang="en-US" altLang="en-US">
                <a:solidFill>
                  <a:srgbClr val="045C75"/>
                </a:solidFill>
                <a:latin typeface="Constantia" panose="02030602050306030303" pitchFamily="18" charset="0"/>
              </a:rPr>
              <a:pPr eaLnBrk="1" hangingPunct="1"/>
              <a:t>215</a:t>
            </a:fld>
            <a:endParaRPr lang="en-US" altLang="en-US">
              <a:solidFill>
                <a:srgbClr val="045C75"/>
              </a:solidFill>
              <a:latin typeface="Constantia" panose="02030602050306030303" pitchFamily="18" charset="0"/>
            </a:endParaRPr>
          </a:p>
        </p:txBody>
      </p:sp>
      <p:sp>
        <p:nvSpPr>
          <p:cNvPr id="246787" name="Title 1"/>
          <p:cNvSpPr>
            <a:spLocks noGrp="1"/>
          </p:cNvSpPr>
          <p:nvPr>
            <p:ph type="title"/>
          </p:nvPr>
        </p:nvSpPr>
        <p:spPr/>
        <p:txBody>
          <a:bodyPr/>
          <a:lstStyle/>
          <a:p>
            <a:pPr eaLnBrk="1" hangingPunct="1"/>
            <a:r>
              <a:rPr lang="en-US" altLang="en-US" sz="3200"/>
              <a:t>H&amp;W p109, par1, line4</a:t>
            </a:r>
          </a:p>
        </p:txBody>
      </p:sp>
      <p:sp>
        <p:nvSpPr>
          <p:cNvPr id="2467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may have a basic understanding of what prayer and meditation are, prayer being the times we talk to a Higher Power and meditation the times we listen for a Higher Power's answers.”</a:t>
            </a:r>
            <a:endParaRPr lang="en-US" altLang="en-US" sz="3600"/>
          </a:p>
        </p:txBody>
      </p:sp>
    </p:spTree>
  </p:cSld>
  <p:clrMapOvr>
    <a:masterClrMapping/>
  </p:clrMapOvr>
  <p:transition>
    <p:random/>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5FD36E-E6E7-460C-9B24-A3FA8C05616F}" type="slidenum">
              <a:rPr lang="en-US" altLang="en-US">
                <a:solidFill>
                  <a:srgbClr val="045C75"/>
                </a:solidFill>
                <a:latin typeface="Constantia" panose="02030602050306030303" pitchFamily="18" charset="0"/>
              </a:rPr>
              <a:pPr eaLnBrk="1" hangingPunct="1"/>
              <a:t>216</a:t>
            </a:fld>
            <a:endParaRPr lang="en-US" altLang="en-US">
              <a:solidFill>
                <a:srgbClr val="045C75"/>
              </a:solidFill>
              <a:latin typeface="Constantia" panose="02030602050306030303" pitchFamily="18" charset="0"/>
            </a:endParaRPr>
          </a:p>
        </p:txBody>
      </p:sp>
      <p:sp>
        <p:nvSpPr>
          <p:cNvPr id="247811" name="Title 1"/>
          <p:cNvSpPr>
            <a:spLocks noGrp="1"/>
          </p:cNvSpPr>
          <p:nvPr>
            <p:ph type="title"/>
          </p:nvPr>
        </p:nvSpPr>
        <p:spPr/>
        <p:txBody>
          <a:bodyPr/>
          <a:lstStyle/>
          <a:p>
            <a:pPr eaLnBrk="1" hangingPunct="1"/>
            <a:r>
              <a:rPr lang="en-US" altLang="en-US" sz="3200"/>
              <a:t>6 th BT p46, par2, line9 &amp; 12</a:t>
            </a:r>
            <a:br>
              <a:rPr lang="en-US" altLang="en-US" sz="3200"/>
            </a:br>
            <a:r>
              <a:rPr lang="en-US" altLang="en-US" sz="3200"/>
              <a:t> 5 th BT p45, line8 &amp; 11</a:t>
            </a:r>
          </a:p>
        </p:txBody>
      </p:sp>
      <p:sp>
        <p:nvSpPr>
          <p:cNvPr id="24781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“Prayer takes practice...Through prayer, we seek conscious contact with our God. In meditation, we achieve this contact, and the Eleventh Step helps us to maintain it.”</a:t>
            </a:r>
            <a:endParaRPr lang="en-US" altLang="en-US" sz="3600"/>
          </a:p>
        </p:txBody>
      </p:sp>
    </p:spTree>
  </p:cSld>
  <p:clrMapOvr>
    <a:masterClrMapping/>
  </p:clrMapOvr>
  <p:transition>
    <p:random/>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B3E835-BD88-462A-AB50-DCA4F693AC2E}" type="slidenum">
              <a:rPr lang="en-US" altLang="en-US">
                <a:solidFill>
                  <a:srgbClr val="045C75"/>
                </a:solidFill>
                <a:latin typeface="Constantia" panose="02030602050306030303" pitchFamily="18" charset="0"/>
              </a:rPr>
              <a:pPr eaLnBrk="1" hangingPunct="1"/>
              <a:t>217</a:t>
            </a:fld>
            <a:endParaRPr lang="en-US" altLang="en-US">
              <a:solidFill>
                <a:srgbClr val="045C75"/>
              </a:solidFill>
              <a:latin typeface="Constantia" panose="02030602050306030303" pitchFamily="18" charset="0"/>
            </a:endParaRPr>
          </a:p>
        </p:txBody>
      </p:sp>
      <p:sp>
        <p:nvSpPr>
          <p:cNvPr id="248835" name="Title 1"/>
          <p:cNvSpPr>
            <a:spLocks noGrp="1"/>
          </p:cNvSpPr>
          <p:nvPr>
            <p:ph type="title"/>
          </p:nvPr>
        </p:nvSpPr>
        <p:spPr/>
        <p:txBody>
          <a:bodyPr/>
          <a:lstStyle/>
          <a:p>
            <a:pPr eaLnBrk="1" hangingPunct="1"/>
            <a:r>
              <a:rPr lang="en-US" altLang="en-US" sz="3200"/>
              <a:t>6 th BT p45, par3, line6/ 5 th BT p44, par2, line6</a:t>
            </a:r>
          </a:p>
        </p:txBody>
      </p:sp>
      <p:sp>
        <p:nvSpPr>
          <p:cNvPr id="24883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“Meditation allows us to develop spiritually in our own way.”</a:t>
            </a:r>
            <a:endParaRPr lang="en-US" altLang="en-US" sz="3600"/>
          </a:p>
        </p:txBody>
      </p:sp>
    </p:spTree>
  </p:cSld>
  <p:clrMapOvr>
    <a:masterClrMapping/>
  </p:clrMapOvr>
  <p:transition>
    <p:random/>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3616C4-71D6-4F30-8F37-A840EE60D26A}" type="slidenum">
              <a:rPr lang="en-US" altLang="en-US">
                <a:solidFill>
                  <a:srgbClr val="045C75"/>
                </a:solidFill>
                <a:latin typeface="Constantia" panose="02030602050306030303" pitchFamily="18" charset="0"/>
              </a:rPr>
              <a:pPr eaLnBrk="1" hangingPunct="1"/>
              <a:t>218</a:t>
            </a:fld>
            <a:endParaRPr lang="en-US" altLang="en-US">
              <a:solidFill>
                <a:srgbClr val="045C75"/>
              </a:solidFill>
              <a:latin typeface="Constantia" panose="02030602050306030303" pitchFamily="18" charset="0"/>
            </a:endParaRPr>
          </a:p>
        </p:txBody>
      </p:sp>
      <p:sp>
        <p:nvSpPr>
          <p:cNvPr id="249859" name="Title 1"/>
          <p:cNvSpPr>
            <a:spLocks noGrp="1"/>
          </p:cNvSpPr>
          <p:nvPr>
            <p:ph type="title"/>
          </p:nvPr>
        </p:nvSpPr>
        <p:spPr/>
        <p:txBody>
          <a:bodyPr/>
          <a:lstStyle/>
          <a:p>
            <a:pPr eaLnBrk="1" hangingPunct="1"/>
            <a:r>
              <a:rPr lang="en-US" altLang="en-US" sz="3200"/>
              <a:t>6 th BT p46, par4, line1/ 5 th BT p45, par 2, line1</a:t>
            </a:r>
          </a:p>
        </p:txBody>
      </p:sp>
      <p:sp>
        <p:nvSpPr>
          <p:cNvPr id="24986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“In quiet moments of meditation, God's will can become evident to us.”</a:t>
            </a:r>
            <a:endParaRPr lang="en-US" altLang="en-US" sz="3600"/>
          </a:p>
        </p:txBody>
      </p:sp>
    </p:spTree>
  </p:cSld>
  <p:clrMapOvr>
    <a:masterClrMapping/>
  </p:clrMapOvr>
  <p:transition>
    <p:random/>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D38C91-7B37-42C8-A223-4C132FE98E46}" type="slidenum">
              <a:rPr lang="en-US" altLang="en-US">
                <a:solidFill>
                  <a:srgbClr val="045C75"/>
                </a:solidFill>
                <a:latin typeface="Constantia" panose="02030602050306030303" pitchFamily="18" charset="0"/>
              </a:rPr>
              <a:pPr eaLnBrk="1" hangingPunct="1"/>
              <a:t>219</a:t>
            </a:fld>
            <a:endParaRPr lang="en-US" altLang="en-US">
              <a:solidFill>
                <a:srgbClr val="045C75"/>
              </a:solidFill>
              <a:latin typeface="Constantia" panose="02030602050306030303" pitchFamily="18" charset="0"/>
            </a:endParaRPr>
          </a:p>
        </p:txBody>
      </p:sp>
      <p:sp>
        <p:nvSpPr>
          <p:cNvPr id="250883" name="Title 1"/>
          <p:cNvSpPr>
            <a:spLocks noGrp="1"/>
          </p:cNvSpPr>
          <p:nvPr>
            <p:ph type="title"/>
          </p:nvPr>
        </p:nvSpPr>
        <p:spPr/>
        <p:txBody>
          <a:bodyPr/>
          <a:lstStyle/>
          <a:p>
            <a:pPr eaLnBrk="1" hangingPunct="1"/>
            <a:r>
              <a:rPr lang="en-US" altLang="en-US" sz="3200"/>
              <a:t>H&amp;W p110 par2- p111</a:t>
            </a:r>
          </a:p>
        </p:txBody>
      </p:sp>
      <p:sp>
        <p:nvSpPr>
          <p:cNvPr id="250884" name="Content Placeholder 2"/>
          <p:cNvSpPr>
            <a:spLocks noGrp="1"/>
          </p:cNvSpPr>
          <p:nvPr>
            <p:ph idx="1"/>
          </p:nvPr>
        </p:nvSpPr>
        <p:spPr>
          <a:xfrm>
            <a:off x="457200" y="1600200"/>
            <a:ext cx="8229600" cy="51054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2800" i="1"/>
              <a:t>“ In addition to the open-mindedness so necessary to working the Eleventh Step, it is vital that we actively pursue knowledge of God’s will for us and the power to carry it out. This knowledge is what we are searching for when we pray, whether our prayers are desperate pleas or calm requests for guidance. Regardless of our state of mind when asking for guidance, we can be sure that our consistent efforts to seek knowledge of our Higher Power’s will for us will be rewarded.</a:t>
            </a:r>
            <a:endParaRPr lang="en-US" altLang="en-US" sz="280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8137C7-44E5-4733-8B55-B3F14DED6AD5}" type="slidenum">
              <a:rPr lang="en-US" altLang="en-US">
                <a:solidFill>
                  <a:srgbClr val="045C75"/>
                </a:solidFill>
                <a:latin typeface="Constantia" panose="02030602050306030303" pitchFamily="18" charset="0"/>
              </a:rPr>
              <a:pPr eaLnBrk="1" hangingPunct="1"/>
              <a:t>22</a:t>
            </a:fld>
            <a:endParaRPr lang="en-US" altLang="en-US">
              <a:solidFill>
                <a:srgbClr val="045C75"/>
              </a:solidFill>
              <a:latin typeface="Constantia" panose="02030602050306030303" pitchFamily="18" charset="0"/>
            </a:endParaRPr>
          </a:p>
        </p:txBody>
      </p:sp>
      <p:sp>
        <p:nvSpPr>
          <p:cNvPr id="39939" name="Title 1"/>
          <p:cNvSpPr>
            <a:spLocks noGrp="1"/>
          </p:cNvSpPr>
          <p:nvPr>
            <p:ph type="title"/>
          </p:nvPr>
        </p:nvSpPr>
        <p:spPr/>
        <p:txBody>
          <a:bodyPr/>
          <a:lstStyle/>
          <a:p>
            <a:pPr eaLnBrk="1" hangingPunct="1"/>
            <a:r>
              <a:rPr lang="en-US" altLang="en-US"/>
              <a:t>Step 6</a:t>
            </a:r>
          </a:p>
        </p:txBody>
      </p:sp>
      <p:sp>
        <p:nvSpPr>
          <p:cNvPr id="39940" name="Content Placeholder 2"/>
          <p:cNvSpPr>
            <a:spLocks noGrp="1"/>
          </p:cNvSpPr>
          <p:nvPr>
            <p:ph idx="1"/>
          </p:nvPr>
        </p:nvSpPr>
        <p:spPr/>
        <p:txBody>
          <a:bodyPr/>
          <a:lstStyle/>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We were entirely ready to have God remove all these defects of character.</a:t>
            </a:r>
            <a:endParaRPr lang="en-US" altLang="en-US" sz="3600"/>
          </a:p>
        </p:txBody>
      </p:sp>
    </p:spTree>
  </p:cSld>
  <p:clrMapOvr>
    <a:masterClrMapping/>
  </p:clrMapOvr>
  <p:transition>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B053C9-4C71-4AF4-9D75-3AE49760B71E}" type="slidenum">
              <a:rPr lang="en-US" altLang="en-US">
                <a:solidFill>
                  <a:srgbClr val="045C75"/>
                </a:solidFill>
                <a:latin typeface="Constantia" panose="02030602050306030303" pitchFamily="18" charset="0"/>
              </a:rPr>
              <a:pPr eaLnBrk="1" hangingPunct="1"/>
              <a:t>220</a:t>
            </a:fld>
            <a:endParaRPr lang="en-US" altLang="en-US">
              <a:solidFill>
                <a:srgbClr val="045C75"/>
              </a:solidFill>
              <a:latin typeface="Constantia" panose="02030602050306030303" pitchFamily="18" charset="0"/>
            </a:endParaRPr>
          </a:p>
        </p:txBody>
      </p:sp>
      <p:sp>
        <p:nvSpPr>
          <p:cNvPr id="251907" name="Title 1"/>
          <p:cNvSpPr>
            <a:spLocks noGrp="1"/>
          </p:cNvSpPr>
          <p:nvPr>
            <p:ph type="title"/>
          </p:nvPr>
        </p:nvSpPr>
        <p:spPr/>
        <p:txBody>
          <a:bodyPr/>
          <a:lstStyle/>
          <a:p>
            <a:pPr eaLnBrk="1" hangingPunct="1"/>
            <a:r>
              <a:rPr lang="en-US" altLang="en-US" sz="3200"/>
              <a:t>H&amp;W p110 par2- p111</a:t>
            </a:r>
            <a:br>
              <a:rPr lang="en-US" altLang="en-US" sz="3200"/>
            </a:br>
            <a:r>
              <a:rPr lang="en-US" altLang="en-US" sz="3200"/>
              <a:t>Continued</a:t>
            </a:r>
          </a:p>
        </p:txBody>
      </p:sp>
      <p:sp>
        <p:nvSpPr>
          <p:cNvPr id="3" name="Content Placeholder 2"/>
          <p:cNvSpPr>
            <a:spLocks noGrp="1"/>
          </p:cNvSpPr>
          <p:nvPr>
            <p:ph idx="1"/>
          </p:nvPr>
        </p:nvSpPr>
        <p:spPr>
          <a:xfrm>
            <a:off x="457200" y="1600200"/>
            <a:ext cx="8229600" cy="5257800"/>
          </a:xfrm>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2800" i="1" dirty="0"/>
              <a:t>“We should remember that Step Eleven asks us to pray only for the knowledge of God’s will and the power to carry that out. Just as we opened our minds and avoided restricting our understanding of our Higher Power, we avoid placing limitations on what God’s will for us can be. Though the temptation to pray for a particular result may be great, we must resist the urge to do so if we want to experience the rewards of the Eleventh Step. Praying for specific solutions to specific problems is not the answer.”</a:t>
            </a:r>
            <a:endParaRPr lang="en-US" sz="2800" dirty="0"/>
          </a:p>
        </p:txBody>
      </p:sp>
    </p:spTree>
  </p:cSld>
  <p:clrMapOvr>
    <a:masterClrMapping/>
  </p:clrMapOvr>
  <p:transition>
    <p:random/>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E27CDE-A72E-4712-BF8D-8EBF1FC03284}" type="slidenum">
              <a:rPr lang="en-US" altLang="en-US">
                <a:solidFill>
                  <a:srgbClr val="045C75"/>
                </a:solidFill>
                <a:latin typeface="Constantia" panose="02030602050306030303" pitchFamily="18" charset="0"/>
              </a:rPr>
              <a:pPr eaLnBrk="1" hangingPunct="1"/>
              <a:t>221</a:t>
            </a:fld>
            <a:endParaRPr lang="en-US" altLang="en-US">
              <a:solidFill>
                <a:srgbClr val="045C75"/>
              </a:solidFill>
              <a:latin typeface="Constantia" panose="02030602050306030303" pitchFamily="18" charset="0"/>
            </a:endParaRPr>
          </a:p>
        </p:txBody>
      </p:sp>
      <p:sp>
        <p:nvSpPr>
          <p:cNvPr id="252931" name="Title 1"/>
          <p:cNvSpPr>
            <a:spLocks noGrp="1"/>
          </p:cNvSpPr>
          <p:nvPr>
            <p:ph type="title"/>
          </p:nvPr>
        </p:nvSpPr>
        <p:spPr/>
        <p:txBody>
          <a:bodyPr/>
          <a:lstStyle/>
          <a:p>
            <a:pPr eaLnBrk="1" hangingPunct="1"/>
            <a:r>
              <a:rPr lang="en-US" altLang="en-US" sz="3600"/>
              <a:t>6 th BT p46, line1/ 5 th BT p44, par2, line9</a:t>
            </a:r>
          </a:p>
        </p:txBody>
      </p:sp>
      <p:sp>
        <p:nvSpPr>
          <p:cNvPr id="25293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sz="3600" i="1"/>
          </a:p>
          <a:p>
            <a:pPr eaLnBrk="1" hangingPunct="1">
              <a:buFont typeface="Wingdings 2" panose="05020102010507070707" pitchFamily="18" charset="2"/>
              <a:buNone/>
            </a:pPr>
            <a:r>
              <a:rPr lang="en-US" altLang="en-US" sz="3600" i="1"/>
              <a:t>“We know that if we pray for God's will, we will receive what is best for us, regardless of what we think. This knowledge is based on our belief and experience as recovering addicts.”</a:t>
            </a:r>
            <a:endParaRPr lang="en-US" altLang="en-US" sz="3600"/>
          </a:p>
        </p:txBody>
      </p:sp>
    </p:spTree>
  </p:cSld>
  <p:clrMapOvr>
    <a:masterClrMapping/>
  </p:clrMapOvr>
  <p:transition>
    <p:random/>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33D6A6-09C3-4DEA-BE89-8F9FBC56B697}" type="slidenum">
              <a:rPr lang="en-US" altLang="en-US">
                <a:solidFill>
                  <a:srgbClr val="045C75"/>
                </a:solidFill>
                <a:latin typeface="Constantia" panose="02030602050306030303" pitchFamily="18" charset="0"/>
              </a:rPr>
              <a:pPr eaLnBrk="1" hangingPunct="1"/>
              <a:t>222</a:t>
            </a:fld>
            <a:endParaRPr lang="en-US" altLang="en-US">
              <a:solidFill>
                <a:srgbClr val="045C75"/>
              </a:solidFill>
              <a:latin typeface="Constantia" panose="02030602050306030303" pitchFamily="18" charset="0"/>
            </a:endParaRPr>
          </a:p>
        </p:txBody>
      </p:sp>
      <p:sp>
        <p:nvSpPr>
          <p:cNvPr id="253955" name="Rectangle 2"/>
          <p:cNvSpPr>
            <a:spLocks noGrp="1"/>
          </p:cNvSpPr>
          <p:nvPr>
            <p:ph type="title"/>
          </p:nvPr>
        </p:nvSpPr>
        <p:spPr>
          <a:xfrm>
            <a:off x="457200" y="704850"/>
            <a:ext cx="8229600" cy="819150"/>
          </a:xfrm>
        </p:spPr>
        <p:txBody>
          <a:bodyPr/>
          <a:lstStyle/>
          <a:p>
            <a:pPr eaLnBrk="1" hangingPunct="1"/>
            <a:r>
              <a:rPr lang="en-US" altLang="en-US" sz="4800"/>
              <a:t>Step Eleven Exercise</a:t>
            </a:r>
          </a:p>
        </p:txBody>
      </p:sp>
      <p:sp>
        <p:nvSpPr>
          <p:cNvPr id="253956"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r>
              <a:rPr lang="en-US" altLang="en-US"/>
              <a:t>Get quiet and still</a:t>
            </a:r>
          </a:p>
        </p:txBody>
      </p:sp>
    </p:spTree>
  </p:cSld>
  <p:clrMapOvr>
    <a:masterClrMapping/>
  </p:clrMapOvr>
  <p:transition>
    <p:random/>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11F7E7-9BDC-40E8-A9AB-04CECA43803A}" type="slidenum">
              <a:rPr lang="en-US" altLang="en-US">
                <a:solidFill>
                  <a:srgbClr val="045C75"/>
                </a:solidFill>
                <a:latin typeface="Constantia" panose="02030602050306030303" pitchFamily="18" charset="0"/>
              </a:rPr>
              <a:pPr eaLnBrk="1" hangingPunct="1"/>
              <a:t>223</a:t>
            </a:fld>
            <a:endParaRPr lang="en-US" altLang="en-US">
              <a:solidFill>
                <a:srgbClr val="045C75"/>
              </a:solidFill>
              <a:latin typeface="Constantia" panose="02030602050306030303" pitchFamily="18" charset="0"/>
            </a:endParaRPr>
          </a:p>
        </p:txBody>
      </p:sp>
      <p:sp>
        <p:nvSpPr>
          <p:cNvPr id="254979" name="Rectangle 2"/>
          <p:cNvSpPr>
            <a:spLocks noGrp="1"/>
          </p:cNvSpPr>
          <p:nvPr>
            <p:ph type="title"/>
          </p:nvPr>
        </p:nvSpPr>
        <p:spPr>
          <a:xfrm>
            <a:off x="457200" y="704850"/>
            <a:ext cx="8229600" cy="819150"/>
          </a:xfrm>
        </p:spPr>
        <p:txBody>
          <a:bodyPr/>
          <a:lstStyle/>
          <a:p>
            <a:pPr eaLnBrk="1" hangingPunct="1"/>
            <a:r>
              <a:rPr lang="en-US" altLang="en-US" sz="4800"/>
              <a:t>Step Eleven Exercise</a:t>
            </a:r>
          </a:p>
        </p:txBody>
      </p:sp>
      <p:sp>
        <p:nvSpPr>
          <p:cNvPr id="254980"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r>
              <a:rPr lang="en-US" altLang="en-US"/>
              <a:t>Get quiet and still</a:t>
            </a:r>
          </a:p>
          <a:p>
            <a:pPr eaLnBrk="1" hangingPunct="1"/>
            <a:endParaRPr lang="en-US" altLang="en-US"/>
          </a:p>
          <a:p>
            <a:pPr eaLnBrk="1" hangingPunct="1"/>
            <a:r>
              <a:rPr lang="en-US" altLang="en-US"/>
              <a:t>Ask for knowledge of God’s will for your life</a:t>
            </a:r>
          </a:p>
        </p:txBody>
      </p:sp>
    </p:spTree>
  </p:cSld>
  <p:clrMapOvr>
    <a:masterClrMapping/>
  </p:clrMapOvr>
  <p:transition>
    <p:random/>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8E2F62-100E-4D38-ACFC-2EE82CDB57EB}" type="slidenum">
              <a:rPr lang="en-US" altLang="en-US">
                <a:solidFill>
                  <a:srgbClr val="045C75"/>
                </a:solidFill>
                <a:latin typeface="Constantia" panose="02030602050306030303" pitchFamily="18" charset="0"/>
              </a:rPr>
              <a:pPr eaLnBrk="1" hangingPunct="1"/>
              <a:t>224</a:t>
            </a:fld>
            <a:endParaRPr lang="en-US" altLang="en-US">
              <a:solidFill>
                <a:srgbClr val="045C75"/>
              </a:solidFill>
              <a:latin typeface="Constantia" panose="02030602050306030303" pitchFamily="18" charset="0"/>
            </a:endParaRPr>
          </a:p>
        </p:txBody>
      </p:sp>
      <p:sp>
        <p:nvSpPr>
          <p:cNvPr id="256003" name="Rectangle 2"/>
          <p:cNvSpPr>
            <a:spLocks noGrp="1"/>
          </p:cNvSpPr>
          <p:nvPr>
            <p:ph type="title"/>
          </p:nvPr>
        </p:nvSpPr>
        <p:spPr>
          <a:xfrm>
            <a:off x="457200" y="704850"/>
            <a:ext cx="8229600" cy="819150"/>
          </a:xfrm>
        </p:spPr>
        <p:txBody>
          <a:bodyPr/>
          <a:lstStyle/>
          <a:p>
            <a:pPr eaLnBrk="1" hangingPunct="1"/>
            <a:r>
              <a:rPr lang="en-US" altLang="en-US" sz="4800"/>
              <a:t>Step Eleven Exercise</a:t>
            </a:r>
          </a:p>
        </p:txBody>
      </p:sp>
      <p:sp>
        <p:nvSpPr>
          <p:cNvPr id="256004" name="Rectangle 3"/>
          <p:cNvSpPr>
            <a:spLocks noGrp="1"/>
          </p:cNvSpPr>
          <p:nvPr>
            <p:ph type="body" idx="1"/>
          </p:nvPr>
        </p:nvSpPr>
        <p:spPr/>
        <p:txBody>
          <a:bodyPr/>
          <a:lstStyle/>
          <a:p>
            <a:pPr eaLnBrk="1" hangingPunct="1"/>
            <a:endParaRPr lang="en-US" altLang="en-US"/>
          </a:p>
          <a:p>
            <a:pPr eaLnBrk="1" hangingPunct="1"/>
            <a:endParaRPr lang="en-US" altLang="en-US"/>
          </a:p>
          <a:p>
            <a:pPr eaLnBrk="1" hangingPunct="1"/>
            <a:r>
              <a:rPr lang="en-US" altLang="en-US"/>
              <a:t>Get quiet and still</a:t>
            </a:r>
          </a:p>
          <a:p>
            <a:pPr eaLnBrk="1" hangingPunct="1"/>
            <a:endParaRPr lang="en-US" altLang="en-US"/>
          </a:p>
          <a:p>
            <a:pPr eaLnBrk="1" hangingPunct="1"/>
            <a:r>
              <a:rPr lang="en-US" altLang="en-US"/>
              <a:t>Ask for knowledge of God’s will for your life</a:t>
            </a:r>
          </a:p>
          <a:p>
            <a:pPr eaLnBrk="1" hangingPunct="1"/>
            <a:endParaRPr lang="en-US" altLang="en-US"/>
          </a:p>
          <a:p>
            <a:pPr eaLnBrk="1" hangingPunct="1"/>
            <a:r>
              <a:rPr lang="en-US" altLang="en-US"/>
              <a:t>Write down </a:t>
            </a:r>
            <a:r>
              <a:rPr lang="en-US" altLang="en-US" u="sng"/>
              <a:t>every</a:t>
            </a:r>
            <a:r>
              <a:rPr lang="en-US" altLang="en-US"/>
              <a:t> thought that comes</a:t>
            </a:r>
          </a:p>
        </p:txBody>
      </p:sp>
    </p:spTree>
  </p:cSld>
  <p:clrMapOvr>
    <a:masterClrMapping/>
  </p:clrMapOvr>
  <p:transition>
    <p:random/>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ACA4A7-8649-43B0-AE83-C4AD0937FBA8}" type="slidenum">
              <a:rPr lang="en-US" altLang="en-US">
                <a:solidFill>
                  <a:srgbClr val="045C75"/>
                </a:solidFill>
                <a:latin typeface="Constantia" panose="02030602050306030303" pitchFamily="18" charset="0"/>
              </a:rPr>
              <a:pPr eaLnBrk="1" hangingPunct="1"/>
              <a:t>225</a:t>
            </a:fld>
            <a:endParaRPr lang="en-US" altLang="en-US">
              <a:solidFill>
                <a:srgbClr val="045C75"/>
              </a:solidFill>
              <a:latin typeface="Constantia" panose="02030602050306030303" pitchFamily="18" charset="0"/>
            </a:endParaRPr>
          </a:p>
        </p:txBody>
      </p:sp>
      <p:sp>
        <p:nvSpPr>
          <p:cNvPr id="257027" name="Title 1"/>
          <p:cNvSpPr>
            <a:spLocks noGrp="1"/>
          </p:cNvSpPr>
          <p:nvPr>
            <p:ph type="title"/>
          </p:nvPr>
        </p:nvSpPr>
        <p:spPr/>
        <p:txBody>
          <a:bodyPr/>
          <a:lstStyle/>
          <a:p>
            <a:pPr eaLnBrk="1" hangingPunct="1"/>
            <a:r>
              <a:rPr lang="en-US" altLang="en-US" sz="3600"/>
              <a:t>6 th BT p48, line5/ 5 th BT p46, par4, line8</a:t>
            </a:r>
          </a:p>
        </p:txBody>
      </p:sp>
      <p:sp>
        <p:nvSpPr>
          <p:cNvPr id="25702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eventually redefine our beliefs and understanding to the point where we see that our greatest need is for knowledge of God's will for us and the strength to carry it out.”</a:t>
            </a:r>
            <a:endParaRPr lang="en-US" altLang="en-US" sz="3600"/>
          </a:p>
        </p:txBody>
      </p:sp>
    </p:spTree>
  </p:cSld>
  <p:clrMapOvr>
    <a:masterClrMapping/>
  </p:clrMapOvr>
  <p:transition>
    <p:random/>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C5B61B-62AF-4F22-9D6E-15F7285A481F}" type="slidenum">
              <a:rPr lang="en-US" altLang="en-US">
                <a:solidFill>
                  <a:srgbClr val="045C75"/>
                </a:solidFill>
                <a:latin typeface="Constantia" panose="02030602050306030303" pitchFamily="18" charset="0"/>
              </a:rPr>
              <a:pPr eaLnBrk="1" hangingPunct="1"/>
              <a:t>226</a:t>
            </a:fld>
            <a:endParaRPr lang="en-US" altLang="en-US">
              <a:solidFill>
                <a:srgbClr val="045C75"/>
              </a:solidFill>
              <a:latin typeface="Constantia" panose="02030602050306030303" pitchFamily="18" charset="0"/>
            </a:endParaRPr>
          </a:p>
        </p:txBody>
      </p:sp>
      <p:sp>
        <p:nvSpPr>
          <p:cNvPr id="258051" name="Title 1"/>
          <p:cNvSpPr>
            <a:spLocks noGrp="1"/>
          </p:cNvSpPr>
          <p:nvPr>
            <p:ph type="title" idx="4294967295"/>
          </p:nvPr>
        </p:nvSpPr>
        <p:spPr/>
        <p:txBody>
          <a:bodyPr/>
          <a:lstStyle/>
          <a:p>
            <a:pPr eaLnBrk="1" hangingPunct="1"/>
            <a:r>
              <a:rPr lang="en-US" altLang="en-US"/>
              <a:t>Step Eleven Question</a:t>
            </a:r>
          </a:p>
        </p:txBody>
      </p:sp>
      <p:sp>
        <p:nvSpPr>
          <p:cNvPr id="258052" name="Content Placeholder 2"/>
          <p:cNvSpPr>
            <a:spLocks noGrp="1"/>
          </p:cNvSpPr>
          <p:nvPr>
            <p:ph idx="4294967295"/>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Will you seek through prayer and meditation to improve your conscious contact with God as you understand Him, praying only for knowledge of His will for you and the power to carry that out?</a:t>
            </a:r>
            <a:endParaRPr lang="en-US" altLang="en-US" sz="3600"/>
          </a:p>
        </p:txBody>
      </p:sp>
    </p:spTree>
  </p:cSld>
  <p:clrMapOvr>
    <a:masterClrMapping/>
  </p:clrMapOvr>
  <p:transition>
    <p:random/>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15EE58-C5C2-4BB4-A6DF-1689CBB38350}" type="slidenum">
              <a:rPr lang="en-US" altLang="en-US">
                <a:solidFill>
                  <a:srgbClr val="045C75"/>
                </a:solidFill>
                <a:latin typeface="Constantia" panose="02030602050306030303" pitchFamily="18" charset="0"/>
              </a:rPr>
              <a:pPr eaLnBrk="1" hangingPunct="1"/>
              <a:t>227</a:t>
            </a:fld>
            <a:endParaRPr lang="en-US" altLang="en-US">
              <a:solidFill>
                <a:srgbClr val="045C75"/>
              </a:solidFill>
              <a:latin typeface="Constantia" panose="02030602050306030303" pitchFamily="18" charset="0"/>
            </a:endParaRPr>
          </a:p>
        </p:txBody>
      </p:sp>
      <p:sp>
        <p:nvSpPr>
          <p:cNvPr id="259075" name="Title 1"/>
          <p:cNvSpPr>
            <a:spLocks noGrp="1"/>
          </p:cNvSpPr>
          <p:nvPr>
            <p:ph type="title"/>
          </p:nvPr>
        </p:nvSpPr>
        <p:spPr/>
        <p:txBody>
          <a:bodyPr/>
          <a:lstStyle/>
          <a:p>
            <a:pPr eaLnBrk="1" hangingPunct="1"/>
            <a:r>
              <a:rPr lang="en-US" altLang="en-US" sz="3200"/>
              <a:t>6 th BT p47, par5, line3- p48</a:t>
            </a:r>
            <a:br>
              <a:rPr lang="en-US" altLang="en-US" sz="3200"/>
            </a:br>
            <a:r>
              <a:rPr lang="en-US" altLang="en-US" sz="3200"/>
              <a:t> 5 th BT p46, par4, line2</a:t>
            </a:r>
          </a:p>
        </p:txBody>
      </p:sp>
      <p:sp>
        <p:nvSpPr>
          <p:cNvPr id="25907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“As we grow spiritually and find a Power greater than ourselves, we begin to realize that as long as our spiritual needs are met, our living problems are reduced to a point of comfort.”</a:t>
            </a:r>
            <a:endParaRPr lang="en-US" altLang="en-US" sz="3600"/>
          </a:p>
        </p:txBody>
      </p:sp>
    </p:spTree>
  </p:cSld>
  <p:clrMapOvr>
    <a:masterClrMapping/>
  </p:clrMapOvr>
  <p:transition>
    <p:random/>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7D989A-63B1-47DC-B28D-86958E2473BC}" type="slidenum">
              <a:rPr lang="en-US" altLang="en-US">
                <a:solidFill>
                  <a:srgbClr val="045C75"/>
                </a:solidFill>
                <a:latin typeface="Constantia" panose="02030602050306030303" pitchFamily="18" charset="0"/>
              </a:rPr>
              <a:pPr eaLnBrk="1" hangingPunct="1"/>
              <a:t>228</a:t>
            </a:fld>
            <a:endParaRPr lang="en-US" altLang="en-US">
              <a:solidFill>
                <a:srgbClr val="045C75"/>
              </a:solidFill>
              <a:latin typeface="Constantia" panose="02030602050306030303" pitchFamily="18" charset="0"/>
            </a:endParaRPr>
          </a:p>
        </p:txBody>
      </p:sp>
      <p:sp>
        <p:nvSpPr>
          <p:cNvPr id="260099" name="Title 1"/>
          <p:cNvSpPr>
            <a:spLocks noGrp="1"/>
          </p:cNvSpPr>
          <p:nvPr>
            <p:ph type="title"/>
          </p:nvPr>
        </p:nvSpPr>
        <p:spPr/>
        <p:txBody>
          <a:bodyPr/>
          <a:lstStyle/>
          <a:p>
            <a:pPr eaLnBrk="1" hangingPunct="1"/>
            <a:r>
              <a:rPr lang="en-US" altLang="en-US" sz="3200"/>
              <a:t>6thBT p48, last 2 lines/ 5 th BT p47, par4, line2</a:t>
            </a:r>
          </a:p>
        </p:txBody>
      </p:sp>
      <p:sp>
        <p:nvSpPr>
          <p:cNvPr id="26010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can use the Eleventh Step as a guideline to our daily program.”</a:t>
            </a:r>
            <a:endParaRPr lang="en-US" altLang="en-US" sz="3600"/>
          </a:p>
        </p:txBody>
      </p:sp>
    </p:spTree>
  </p:cSld>
  <p:clrMapOvr>
    <a:masterClrMapping/>
  </p:clrMapOvr>
  <p:transition>
    <p:random/>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590C57-B03A-4D7D-8D79-6D8CAD2F7CD6}" type="slidenum">
              <a:rPr lang="en-US" altLang="en-US">
                <a:solidFill>
                  <a:srgbClr val="045C75"/>
                </a:solidFill>
                <a:latin typeface="Constantia" panose="02030602050306030303" pitchFamily="18" charset="0"/>
              </a:rPr>
              <a:pPr eaLnBrk="1" hangingPunct="1"/>
              <a:t>229</a:t>
            </a:fld>
            <a:endParaRPr lang="en-US" altLang="en-US">
              <a:solidFill>
                <a:srgbClr val="045C75"/>
              </a:solidFill>
              <a:latin typeface="Constantia" panose="02030602050306030303" pitchFamily="18" charset="0"/>
            </a:endParaRPr>
          </a:p>
        </p:txBody>
      </p:sp>
      <p:sp>
        <p:nvSpPr>
          <p:cNvPr id="261123" name="Title 1"/>
          <p:cNvSpPr>
            <a:spLocks noGrp="1"/>
          </p:cNvSpPr>
          <p:nvPr>
            <p:ph type="title"/>
          </p:nvPr>
        </p:nvSpPr>
        <p:spPr/>
        <p:txBody>
          <a:bodyPr/>
          <a:lstStyle/>
          <a:p>
            <a:pPr eaLnBrk="1" hangingPunct="1"/>
            <a:r>
              <a:rPr lang="en-US" altLang="en-US" sz="3200"/>
              <a:t>6 th BT p48, par2, line1/ 5 th BT p47, line1</a:t>
            </a:r>
          </a:p>
        </p:txBody>
      </p:sp>
      <p:sp>
        <p:nvSpPr>
          <p:cNvPr id="26112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know that whatever the day brings, God has given us everything we need for our spiritual well being.”</a:t>
            </a:r>
            <a:endParaRPr lang="en-US" altLang="en-US" sz="360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B23BC5-6D27-4FEF-A392-D2966933D44C}" type="slidenum">
              <a:rPr lang="en-US" altLang="en-US">
                <a:solidFill>
                  <a:srgbClr val="045C75"/>
                </a:solidFill>
                <a:latin typeface="Constantia" panose="02030602050306030303" pitchFamily="18" charset="0"/>
              </a:rPr>
              <a:pPr eaLnBrk="1" hangingPunct="1"/>
              <a:t>23</a:t>
            </a:fld>
            <a:endParaRPr lang="en-US" altLang="en-US">
              <a:solidFill>
                <a:srgbClr val="045C75"/>
              </a:solidFill>
              <a:latin typeface="Constantia" panose="02030602050306030303" pitchFamily="18" charset="0"/>
            </a:endParaRPr>
          </a:p>
        </p:txBody>
      </p:sp>
      <p:sp>
        <p:nvSpPr>
          <p:cNvPr id="40963" name="Title 1"/>
          <p:cNvSpPr>
            <a:spLocks noGrp="1"/>
          </p:cNvSpPr>
          <p:nvPr>
            <p:ph type="title"/>
          </p:nvPr>
        </p:nvSpPr>
        <p:spPr/>
        <p:txBody>
          <a:bodyPr/>
          <a:lstStyle/>
          <a:p>
            <a:pPr eaLnBrk="1" hangingPunct="1"/>
            <a:r>
              <a:rPr lang="en-US" altLang="en-US"/>
              <a:t>Step 7</a:t>
            </a:r>
          </a:p>
        </p:txBody>
      </p:sp>
      <p:sp>
        <p:nvSpPr>
          <p:cNvPr id="4096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humbly asked Him to remove our shortcomings.</a:t>
            </a:r>
            <a:endParaRPr lang="en-US" altLang="en-US" sz="3600"/>
          </a:p>
        </p:txBody>
      </p:sp>
    </p:spTree>
  </p:cSld>
  <p:clrMapOvr>
    <a:masterClrMapping/>
  </p:clrMapOvr>
  <p:transition>
    <p:random/>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5F02E8-27F5-4688-BB91-FF9DD801261E}" type="slidenum">
              <a:rPr lang="en-US" altLang="en-US">
                <a:solidFill>
                  <a:srgbClr val="045C75"/>
                </a:solidFill>
                <a:latin typeface="Constantia" panose="02030602050306030303" pitchFamily="18" charset="0"/>
              </a:rPr>
              <a:pPr eaLnBrk="1" hangingPunct="1"/>
              <a:t>230</a:t>
            </a:fld>
            <a:endParaRPr lang="en-US" altLang="en-US">
              <a:solidFill>
                <a:srgbClr val="045C75"/>
              </a:solidFill>
              <a:latin typeface="Constantia" panose="02030602050306030303" pitchFamily="18" charset="0"/>
            </a:endParaRPr>
          </a:p>
        </p:txBody>
      </p:sp>
      <p:sp>
        <p:nvSpPr>
          <p:cNvPr id="262147" name="Title 1"/>
          <p:cNvSpPr>
            <a:spLocks noGrp="1"/>
          </p:cNvSpPr>
          <p:nvPr>
            <p:ph type="title"/>
          </p:nvPr>
        </p:nvSpPr>
        <p:spPr/>
        <p:txBody>
          <a:bodyPr/>
          <a:lstStyle/>
          <a:p>
            <a:pPr eaLnBrk="1" hangingPunct="1"/>
            <a:r>
              <a:rPr lang="en-US" altLang="en-US" sz="3200"/>
              <a:t>H&amp;W p112, par2, line5</a:t>
            </a:r>
          </a:p>
        </p:txBody>
      </p:sp>
      <p:sp>
        <p:nvSpPr>
          <p:cNvPr id="262148" name="Content Placeholder 2"/>
          <p:cNvSpPr>
            <a:spLocks noGrp="1"/>
          </p:cNvSpPr>
          <p:nvPr>
            <p:ph idx="1"/>
          </p:nvPr>
        </p:nvSpPr>
        <p:spPr>
          <a:xfrm>
            <a:off x="457200" y="1935163"/>
            <a:ext cx="8229600" cy="3779837"/>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“Our spiritual awakening has opened us up to spiritual contentment, unconditional love, and personal freedom.”</a:t>
            </a:r>
            <a:endParaRPr lang="en-US" altLang="en-US" sz="3600"/>
          </a:p>
        </p:txBody>
      </p:sp>
    </p:spTree>
  </p:cSld>
  <p:clrMapOvr>
    <a:masterClrMapping/>
  </p:clrMapOvr>
  <p:transition>
    <p:random/>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E75664-DD7E-4DA2-B117-97FAF7D5C4D7}" type="slidenum">
              <a:rPr lang="en-US" altLang="en-US">
                <a:solidFill>
                  <a:srgbClr val="045C75"/>
                </a:solidFill>
                <a:latin typeface="Constantia" panose="02030602050306030303" pitchFamily="18" charset="0"/>
              </a:rPr>
              <a:pPr eaLnBrk="1" hangingPunct="1"/>
              <a:t>231</a:t>
            </a:fld>
            <a:endParaRPr lang="en-US" altLang="en-US">
              <a:solidFill>
                <a:srgbClr val="045C75"/>
              </a:solidFill>
              <a:latin typeface="Constantia" panose="02030602050306030303" pitchFamily="18" charset="0"/>
            </a:endParaRPr>
          </a:p>
        </p:txBody>
      </p:sp>
      <p:sp>
        <p:nvSpPr>
          <p:cNvPr id="263171" name="Title 1"/>
          <p:cNvSpPr>
            <a:spLocks noGrp="1"/>
          </p:cNvSpPr>
          <p:nvPr>
            <p:ph type="title"/>
          </p:nvPr>
        </p:nvSpPr>
        <p:spPr/>
        <p:txBody>
          <a:bodyPr/>
          <a:lstStyle/>
          <a:p>
            <a:pPr eaLnBrk="1" hangingPunct="1"/>
            <a:r>
              <a:rPr lang="en-US" altLang="en-US" b="1"/>
              <a:t>STEP TWELVE</a:t>
            </a:r>
            <a:endParaRPr lang="en-US" altLang="en-US"/>
          </a:p>
        </p:txBody>
      </p:sp>
      <p:sp>
        <p:nvSpPr>
          <p:cNvPr id="263172" name="Content Placeholder 2"/>
          <p:cNvSpPr>
            <a:spLocks noGrp="1"/>
          </p:cNvSpPr>
          <p:nvPr>
            <p:ph idx="1"/>
          </p:nvPr>
        </p:nvSpPr>
        <p:spPr/>
        <p:txBody>
          <a:bodyPr/>
          <a:lstStyle/>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algn="ctr" eaLnBrk="1" hangingPunct="1">
              <a:buFont typeface="Wingdings 2" panose="05020102010507070707" pitchFamily="18" charset="2"/>
              <a:buNone/>
            </a:pPr>
            <a:r>
              <a:rPr lang="en-US" altLang="en-US" sz="3600" dirty="0"/>
              <a:t>“Having had a spiritual awakening as a result of </a:t>
            </a:r>
            <a:r>
              <a:rPr lang="en-US" altLang="en-US" sz="3600" b="1" dirty="0">
                <a:solidFill>
                  <a:srgbClr val="FF0000"/>
                </a:solidFill>
                <a:effectLst>
                  <a:outerShdw blurRad="38100" dist="38100" dir="2700000" algn="tl">
                    <a:srgbClr val="000000">
                      <a:alpha val="43137"/>
                    </a:srgbClr>
                  </a:outerShdw>
                </a:effectLst>
              </a:rPr>
              <a:t>these steps</a:t>
            </a:r>
            <a:r>
              <a:rPr lang="en-US" altLang="en-US" sz="3600" dirty="0"/>
              <a:t>, we tried to carry this message to addicts and to practice these principles in all our affairs.”</a:t>
            </a:r>
          </a:p>
        </p:txBody>
      </p:sp>
    </p:spTree>
    <p:extLst>
      <p:ext uri="{BB962C8B-B14F-4D97-AF65-F5344CB8AC3E}">
        <p14:creationId xmlns:p14="http://schemas.microsoft.com/office/powerpoint/2010/main" val="2145129527"/>
      </p:ext>
    </p:extLst>
  </p:cSld>
  <p:clrMapOvr>
    <a:masterClrMapping/>
  </p:clrMapOvr>
  <p:transition>
    <p:random/>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1045F8-F3CB-4CCF-A6AB-97DAE91E14EA}" type="slidenum">
              <a:rPr lang="en-US" altLang="en-US">
                <a:solidFill>
                  <a:srgbClr val="045C75"/>
                </a:solidFill>
                <a:latin typeface="Constantia" panose="02030602050306030303" pitchFamily="18" charset="0"/>
              </a:rPr>
              <a:pPr eaLnBrk="1" hangingPunct="1"/>
              <a:t>232</a:t>
            </a:fld>
            <a:endParaRPr lang="en-US" altLang="en-US">
              <a:solidFill>
                <a:srgbClr val="045C75"/>
              </a:solidFill>
              <a:latin typeface="Constantia" panose="02030602050306030303" pitchFamily="18" charset="0"/>
            </a:endParaRPr>
          </a:p>
        </p:txBody>
      </p:sp>
      <p:sp>
        <p:nvSpPr>
          <p:cNvPr id="264195" name="Title 1"/>
          <p:cNvSpPr>
            <a:spLocks noGrp="1"/>
          </p:cNvSpPr>
          <p:nvPr>
            <p:ph type="title"/>
          </p:nvPr>
        </p:nvSpPr>
        <p:spPr/>
        <p:txBody>
          <a:bodyPr/>
          <a:lstStyle/>
          <a:p>
            <a:pPr eaLnBrk="1" hangingPunct="1"/>
            <a:r>
              <a:rPr lang="en-US" altLang="en-US" sz="3200"/>
              <a:t>6 th BT p49, par5, line1/ 5 th BT p48, par3, line1</a:t>
            </a:r>
          </a:p>
        </p:txBody>
      </p:sp>
      <p:sp>
        <p:nvSpPr>
          <p:cNvPr id="264196" name="Content Placeholder 2"/>
          <p:cNvSpPr>
            <a:spLocks noGrp="1"/>
          </p:cNvSpPr>
          <p:nvPr>
            <p:ph idx="1"/>
          </p:nvPr>
        </p:nvSpPr>
        <p:spPr/>
        <p:txBody>
          <a:bodyPr/>
          <a:lstStyle/>
          <a:p>
            <a:pPr eaLnBrk="1" hangingPunct="1">
              <a:buFont typeface="Wingdings 2" panose="05020102010507070707" pitchFamily="18" charset="2"/>
              <a:buNone/>
            </a:pPr>
            <a:endParaRPr lang="en-US" altLang="en-US" sz="2400"/>
          </a:p>
          <a:p>
            <a:pPr eaLnBrk="1" hangingPunct="1">
              <a:buFont typeface="Wingdings 2" panose="05020102010507070707" pitchFamily="18" charset="2"/>
              <a:buNone/>
            </a:pPr>
            <a:r>
              <a:rPr lang="en-US" altLang="en-US" sz="3300"/>
              <a:t>“</a:t>
            </a:r>
            <a:r>
              <a:rPr lang="en-US" altLang="en-US" sz="3300" i="1"/>
              <a:t>The idea of a spiritual awakening takes many different forms in the different personalities that we find in the Fellowship. However, all spiritual awakenings have some things in common. Common elements include an end to loneliness and a sense of direction in our lives.”</a:t>
            </a:r>
            <a:endParaRPr lang="en-US" altLang="en-US" sz="3300"/>
          </a:p>
        </p:txBody>
      </p:sp>
    </p:spTree>
  </p:cSld>
  <p:clrMapOvr>
    <a:masterClrMapping/>
  </p:clrMapOvr>
  <p:transition>
    <p:random/>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76946E-82E4-4EBF-8262-C01D764F52B2}" type="slidenum">
              <a:rPr lang="en-US" altLang="en-US">
                <a:solidFill>
                  <a:srgbClr val="045C75"/>
                </a:solidFill>
                <a:latin typeface="Constantia" panose="02030602050306030303" pitchFamily="18" charset="0"/>
              </a:rPr>
              <a:pPr eaLnBrk="1" hangingPunct="1"/>
              <a:t>233</a:t>
            </a:fld>
            <a:endParaRPr lang="en-US" altLang="en-US">
              <a:solidFill>
                <a:srgbClr val="045C75"/>
              </a:solidFill>
              <a:latin typeface="Constantia" panose="02030602050306030303" pitchFamily="18" charset="0"/>
            </a:endParaRPr>
          </a:p>
        </p:txBody>
      </p:sp>
      <p:sp>
        <p:nvSpPr>
          <p:cNvPr id="265219" name="Title 1"/>
          <p:cNvSpPr>
            <a:spLocks noGrp="1"/>
          </p:cNvSpPr>
          <p:nvPr>
            <p:ph type="title"/>
          </p:nvPr>
        </p:nvSpPr>
        <p:spPr/>
        <p:txBody>
          <a:bodyPr/>
          <a:lstStyle/>
          <a:p>
            <a:pPr eaLnBrk="1" hangingPunct="1"/>
            <a:r>
              <a:rPr lang="en-US" altLang="en-US" sz="3200"/>
              <a:t>H&amp;W p113, par2</a:t>
            </a:r>
          </a:p>
        </p:txBody>
      </p:sp>
      <p:sp>
        <p:nvSpPr>
          <p:cNvPr id="265220" name="Content Placeholder 2"/>
          <p:cNvSpPr>
            <a:spLocks noGrp="1"/>
          </p:cNvSpPr>
          <p:nvPr>
            <p:ph idx="1"/>
          </p:nvPr>
        </p:nvSpPr>
        <p:spPr/>
        <p:txBody>
          <a:bodyPr/>
          <a:lstStyle/>
          <a:p>
            <a:pPr eaLnBrk="1" hangingPunct="1">
              <a:buFont typeface="Wingdings 2" panose="05020102010507070707" pitchFamily="18" charset="2"/>
              <a:buNone/>
            </a:pPr>
            <a:endParaRPr lang="en-US" altLang="en-US" sz="2400" i="1"/>
          </a:p>
          <a:p>
            <a:pPr eaLnBrk="1" hangingPunct="1">
              <a:buFont typeface="Wingdings 2" panose="05020102010507070707" pitchFamily="18" charset="2"/>
              <a:buNone/>
            </a:pPr>
            <a:r>
              <a:rPr lang="en-US" altLang="en-US" sz="3300" i="1"/>
              <a:t>“Many of us have wondered how this spiritual awakening comes about. Does it happen all at once, or does it occur slowly over a period of time? While there may be great variations within our experience about this awakening of the spirit, we all agree that it results from working the steps.”</a:t>
            </a:r>
            <a:endParaRPr lang="en-US" altLang="en-US" sz="3300"/>
          </a:p>
        </p:txBody>
      </p:sp>
    </p:spTree>
  </p:cSld>
  <p:clrMapOvr>
    <a:masterClrMapping/>
  </p:clrMapOvr>
  <p:transition>
    <p:random/>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9348BA-C362-4067-929B-65F06577E6AB}" type="slidenum">
              <a:rPr lang="en-US" altLang="en-US">
                <a:solidFill>
                  <a:srgbClr val="045C75"/>
                </a:solidFill>
                <a:latin typeface="Constantia" panose="02030602050306030303" pitchFamily="18" charset="0"/>
              </a:rPr>
              <a:pPr eaLnBrk="1" hangingPunct="1"/>
              <a:t>234</a:t>
            </a:fld>
            <a:endParaRPr lang="en-US" altLang="en-US">
              <a:solidFill>
                <a:srgbClr val="045C75"/>
              </a:solidFill>
              <a:latin typeface="Constantia" panose="02030602050306030303" pitchFamily="18" charset="0"/>
            </a:endParaRPr>
          </a:p>
        </p:txBody>
      </p:sp>
      <p:sp>
        <p:nvSpPr>
          <p:cNvPr id="266243" name="Title 1"/>
          <p:cNvSpPr>
            <a:spLocks noGrp="1"/>
          </p:cNvSpPr>
          <p:nvPr>
            <p:ph type="title"/>
          </p:nvPr>
        </p:nvSpPr>
        <p:spPr/>
        <p:txBody>
          <a:bodyPr/>
          <a:lstStyle/>
          <a:p>
            <a:pPr eaLnBrk="1" hangingPunct="1"/>
            <a:r>
              <a:rPr lang="en-US" altLang="en-US" sz="3200"/>
              <a:t>6 th BT p49, par2, line7/ 5 th BT p47, par6, line7</a:t>
            </a:r>
          </a:p>
        </p:txBody>
      </p:sp>
      <p:sp>
        <p:nvSpPr>
          <p:cNvPr id="26624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“There is a spiritual principle of giving away what we have been given in Narcotics Anonymous in order to keep it.”</a:t>
            </a:r>
            <a:endParaRPr lang="en-US" altLang="en-US" sz="3600"/>
          </a:p>
        </p:txBody>
      </p:sp>
    </p:spTree>
  </p:cSld>
  <p:clrMapOvr>
    <a:masterClrMapping/>
  </p:clrMapOvr>
  <p:transition>
    <p:random/>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48A258-8854-48EE-BD14-7F9D0F799335}" type="slidenum">
              <a:rPr lang="en-US" altLang="en-US">
                <a:solidFill>
                  <a:srgbClr val="045C75"/>
                </a:solidFill>
                <a:latin typeface="Constantia" panose="02030602050306030303" pitchFamily="18" charset="0"/>
              </a:rPr>
              <a:pPr eaLnBrk="1" hangingPunct="1"/>
              <a:t>235</a:t>
            </a:fld>
            <a:endParaRPr lang="en-US" altLang="en-US">
              <a:solidFill>
                <a:srgbClr val="045C75"/>
              </a:solidFill>
              <a:latin typeface="Constantia" panose="02030602050306030303" pitchFamily="18" charset="0"/>
            </a:endParaRPr>
          </a:p>
        </p:txBody>
      </p:sp>
      <p:sp>
        <p:nvSpPr>
          <p:cNvPr id="267267" name="Title 1"/>
          <p:cNvSpPr>
            <a:spLocks noGrp="1"/>
          </p:cNvSpPr>
          <p:nvPr>
            <p:ph type="title"/>
          </p:nvPr>
        </p:nvSpPr>
        <p:spPr/>
        <p:txBody>
          <a:bodyPr/>
          <a:lstStyle/>
          <a:p>
            <a:pPr eaLnBrk="1" hangingPunct="1"/>
            <a:r>
              <a:rPr lang="en-US" altLang="en-US" sz="3200"/>
              <a:t>6 th BT p50, par4/ 5 th BT p49, par1</a:t>
            </a:r>
          </a:p>
        </p:txBody>
      </p:sp>
      <p:sp>
        <p:nvSpPr>
          <p:cNvPr id="26726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 In the Twelfth Step, we practice the spiritual principles of giving the N.A. Message of recovery in order to keep it. Even a member with one day in the N.A. Fellowship can carry the message that this program works.”</a:t>
            </a:r>
            <a:endParaRPr lang="en-US" altLang="en-US" sz="3600"/>
          </a:p>
        </p:txBody>
      </p:sp>
    </p:spTree>
  </p:cSld>
  <p:clrMapOvr>
    <a:masterClrMapping/>
  </p:clrMapOvr>
  <p:transition>
    <p:random/>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846DF4-628E-444F-BB63-F2546C84670E}" type="slidenum">
              <a:rPr lang="en-US" altLang="en-US">
                <a:solidFill>
                  <a:srgbClr val="045C75"/>
                </a:solidFill>
                <a:latin typeface="Constantia" panose="02030602050306030303" pitchFamily="18" charset="0"/>
              </a:rPr>
              <a:pPr eaLnBrk="1" hangingPunct="1"/>
              <a:t>236</a:t>
            </a:fld>
            <a:endParaRPr lang="en-US" altLang="en-US">
              <a:solidFill>
                <a:srgbClr val="045C75"/>
              </a:solidFill>
              <a:latin typeface="Constantia" panose="02030602050306030303" pitchFamily="18" charset="0"/>
            </a:endParaRPr>
          </a:p>
        </p:txBody>
      </p:sp>
      <p:sp>
        <p:nvSpPr>
          <p:cNvPr id="268291" name="Title 1"/>
          <p:cNvSpPr>
            <a:spLocks noGrp="1"/>
          </p:cNvSpPr>
          <p:nvPr>
            <p:ph type="title"/>
          </p:nvPr>
        </p:nvSpPr>
        <p:spPr/>
        <p:txBody>
          <a:bodyPr/>
          <a:lstStyle/>
          <a:p>
            <a:pPr eaLnBrk="1" hangingPunct="1"/>
            <a:r>
              <a:rPr lang="en-US" altLang="en-US" sz="3200"/>
              <a:t>6 th BT p51, par1, line7/ 5 th BT p49, par4, line7</a:t>
            </a:r>
          </a:p>
        </p:txBody>
      </p:sp>
      <p:sp>
        <p:nvSpPr>
          <p:cNvPr id="26829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“An addict may be suffering but unwilling to ask for help. We can make ourselves available to these people, so that when they ask, someone will be there.”</a:t>
            </a:r>
            <a:endParaRPr lang="en-US" altLang="en-US" sz="3600"/>
          </a:p>
        </p:txBody>
      </p:sp>
    </p:spTree>
  </p:cSld>
  <p:clrMapOvr>
    <a:masterClrMapping/>
  </p:clrMapOvr>
  <p:transition>
    <p:random/>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DD43B0-0D7A-4E1C-8BF7-D23E3B4F0858}" type="slidenum">
              <a:rPr lang="en-US" altLang="en-US">
                <a:solidFill>
                  <a:srgbClr val="045C75"/>
                </a:solidFill>
                <a:latin typeface="Constantia" panose="02030602050306030303" pitchFamily="18" charset="0"/>
              </a:rPr>
              <a:pPr eaLnBrk="1" hangingPunct="1"/>
              <a:t>237</a:t>
            </a:fld>
            <a:endParaRPr lang="en-US" altLang="en-US">
              <a:solidFill>
                <a:srgbClr val="045C75"/>
              </a:solidFill>
              <a:latin typeface="Constantia" panose="02030602050306030303" pitchFamily="18" charset="0"/>
            </a:endParaRPr>
          </a:p>
        </p:txBody>
      </p:sp>
      <p:sp>
        <p:nvSpPr>
          <p:cNvPr id="269315" name="Title 1"/>
          <p:cNvSpPr>
            <a:spLocks noGrp="1"/>
          </p:cNvSpPr>
          <p:nvPr>
            <p:ph type="title"/>
          </p:nvPr>
        </p:nvSpPr>
        <p:spPr/>
        <p:txBody>
          <a:bodyPr/>
          <a:lstStyle/>
          <a:p>
            <a:pPr eaLnBrk="1" hangingPunct="1"/>
            <a:r>
              <a:rPr lang="fr-FR" altLang="en-US" sz="3200"/>
              <a:t>H&amp;W p118 par3, line7- p120, par2</a:t>
            </a:r>
            <a:endParaRPr lang="en-US" altLang="en-US" sz="3200"/>
          </a:p>
        </p:txBody>
      </p:sp>
      <p:sp>
        <p:nvSpPr>
          <p:cNvPr id="269316"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sz="3600" i="1"/>
              <a:t>“The message we carry is that, by practicing the principles contained within the Twelve Steps, we have had a spiritual awakening. Whatever that means for each one of us is the message we carry to those seeking recovery.</a:t>
            </a:r>
            <a:endParaRPr lang="en-US" altLang="en-US" sz="3600"/>
          </a:p>
        </p:txBody>
      </p:sp>
    </p:spTree>
  </p:cSld>
  <p:clrMapOvr>
    <a:masterClrMapping/>
  </p:clrMapOvr>
  <p:transition>
    <p:random/>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6BBE0D-1B31-493B-A6B4-AC1CDBC69642}" type="slidenum">
              <a:rPr lang="en-US" altLang="en-US">
                <a:solidFill>
                  <a:srgbClr val="045C75"/>
                </a:solidFill>
                <a:latin typeface="Constantia" panose="02030602050306030303" pitchFamily="18" charset="0"/>
              </a:rPr>
              <a:pPr eaLnBrk="1" hangingPunct="1"/>
              <a:t>238</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762000"/>
            <a:ext cx="8229600" cy="914400"/>
          </a:xfrm>
        </p:spPr>
        <p:txBody>
          <a:bodyPr>
            <a:normAutofit fontScale="90000"/>
          </a:bodyPr>
          <a:lstStyle/>
          <a:p>
            <a:pPr eaLnBrk="1" fontAlgn="auto" hangingPunct="1">
              <a:spcAft>
                <a:spcPts val="0"/>
              </a:spcAft>
              <a:defRPr/>
            </a:pPr>
            <a:r>
              <a:rPr lang="fr-FR" sz="3200" dirty="0"/>
              <a:t>H&amp;W p118 par3, line7- p120, par2</a:t>
            </a:r>
            <a:br>
              <a:rPr lang="fr-FR" sz="3200" dirty="0"/>
            </a:br>
            <a:r>
              <a:rPr lang="fr-FR" sz="3200" dirty="0" err="1"/>
              <a:t>Continued</a:t>
            </a:r>
            <a:endParaRPr lang="en-US" sz="3200" dirty="0"/>
          </a:p>
        </p:txBody>
      </p:sp>
      <p:sp>
        <p:nvSpPr>
          <p:cNvPr id="270340" name="Content Placeholder 2"/>
          <p:cNvSpPr>
            <a:spLocks noGrp="1"/>
          </p:cNvSpPr>
          <p:nvPr>
            <p:ph idx="1"/>
          </p:nvPr>
        </p:nvSpPr>
        <p:spPr>
          <a:xfrm>
            <a:off x="457200" y="762000"/>
            <a:ext cx="8229600" cy="5867400"/>
          </a:xfrm>
        </p:spPr>
        <p:txBody>
          <a:bodyPr/>
          <a:lstStyle/>
          <a:p>
            <a:pPr eaLnBrk="1" hangingPunct="1">
              <a:buFont typeface="Wingdings 2" panose="05020102010507070707" pitchFamily="18" charset="2"/>
              <a:buNone/>
            </a:pPr>
            <a:endParaRPr lang="en-US" altLang="en-US" sz="2400" i="1"/>
          </a:p>
          <a:p>
            <a:pPr eaLnBrk="1" hangingPunct="1">
              <a:buFont typeface="Wingdings 2" panose="05020102010507070707" pitchFamily="18" charset="2"/>
              <a:buNone/>
            </a:pPr>
            <a:endParaRPr lang="en-US" altLang="en-US" sz="2400" i="1"/>
          </a:p>
          <a:p>
            <a:pPr eaLnBrk="1" hangingPunct="1">
              <a:buFont typeface="Wingdings 2" panose="05020102010507070707" pitchFamily="18" charset="2"/>
              <a:buNone/>
            </a:pPr>
            <a:r>
              <a:rPr lang="en-US" altLang="en-US" sz="2400" i="1"/>
              <a:t>The ways in which we carry the message are as varied as our members. There are, however, some basic guidelines that we, as a fellowship, have found to be helpful. First and foremost, we share our experience, strength, and hope. This means that we share our experience, </a:t>
            </a:r>
            <a:r>
              <a:rPr lang="en-US" altLang="en-US" sz="2800" b="1" i="1"/>
              <a:t>not</a:t>
            </a:r>
            <a:r>
              <a:rPr lang="en-US" altLang="en-US" sz="2400" i="1"/>
              <a:t> the theories we have heard from other sources. This also means that we share our own experience, not someone else’s. It is </a:t>
            </a:r>
            <a:r>
              <a:rPr lang="en-US" altLang="en-US" sz="2800" b="1" i="1"/>
              <a:t>not</a:t>
            </a:r>
            <a:r>
              <a:rPr lang="en-US" altLang="en-US" sz="2400" i="1"/>
              <a:t> our job to tell someone seeking recovery where to work, who to live with, how to raise their children, or anything else outside the realm of our experience with recovery. Someone we are trying to help may have problems in these areas; we can help best </a:t>
            </a:r>
            <a:r>
              <a:rPr lang="en-US" altLang="en-US" sz="2800" b="1" i="1"/>
              <a:t>not</a:t>
            </a:r>
            <a:r>
              <a:rPr lang="en-US" altLang="en-US" sz="2400" i="1"/>
              <a:t> by managing that person’s life, but by sharing our own experience in those areas.</a:t>
            </a:r>
            <a:endParaRPr lang="en-US" altLang="en-US" sz="2400"/>
          </a:p>
        </p:txBody>
      </p:sp>
    </p:spTree>
  </p:cSld>
  <p:clrMapOvr>
    <a:masterClrMapping/>
  </p:clrMapOvr>
  <p:transition>
    <p:random/>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B3713B-6F64-4034-A065-B91AE4EB14BA}" type="slidenum">
              <a:rPr lang="en-US" altLang="en-US">
                <a:solidFill>
                  <a:srgbClr val="045C75"/>
                </a:solidFill>
                <a:latin typeface="Constantia" panose="02030602050306030303" pitchFamily="18" charset="0"/>
              </a:rPr>
              <a:pPr eaLnBrk="1" hangingPunct="1"/>
              <a:t>239</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685800"/>
            <a:ext cx="8229600" cy="914400"/>
          </a:xfrm>
        </p:spPr>
        <p:txBody>
          <a:bodyPr>
            <a:normAutofit fontScale="90000"/>
          </a:bodyPr>
          <a:lstStyle/>
          <a:p>
            <a:pPr eaLnBrk="1" fontAlgn="auto" hangingPunct="1">
              <a:spcAft>
                <a:spcPts val="0"/>
              </a:spcAft>
              <a:defRPr/>
            </a:pPr>
            <a:r>
              <a:rPr lang="fr-FR" sz="3200" dirty="0"/>
              <a:t>H&amp;W p118 par3, line7- p120, par2</a:t>
            </a:r>
            <a:br>
              <a:rPr lang="fr-FR" sz="3200" dirty="0"/>
            </a:br>
            <a:r>
              <a:rPr lang="fr-FR" sz="3200" dirty="0" err="1"/>
              <a:t>Continued</a:t>
            </a:r>
            <a:endParaRPr lang="en-US" sz="3200" dirty="0"/>
          </a:p>
        </p:txBody>
      </p:sp>
      <p:sp>
        <p:nvSpPr>
          <p:cNvPr id="271364" name="Content Placeholder 2"/>
          <p:cNvSpPr>
            <a:spLocks noGrp="1"/>
          </p:cNvSpPr>
          <p:nvPr>
            <p:ph idx="1"/>
          </p:nvPr>
        </p:nvSpPr>
        <p:spPr>
          <a:xfrm>
            <a:off x="457200" y="1066800"/>
            <a:ext cx="8229600" cy="5791200"/>
          </a:xfrm>
        </p:spPr>
        <p:txBody>
          <a:bodyPr/>
          <a:lstStyle/>
          <a:p>
            <a:pPr eaLnBrk="1" hangingPunct="1">
              <a:lnSpc>
                <a:spcPct val="90000"/>
              </a:lnSpc>
              <a:buFont typeface="Wingdings 2" panose="05020102010507070707" pitchFamily="18" charset="2"/>
              <a:buNone/>
            </a:pPr>
            <a:endParaRPr lang="en-US" altLang="en-US" sz="2400" i="1"/>
          </a:p>
          <a:p>
            <a:pPr eaLnBrk="1" hangingPunct="1">
              <a:lnSpc>
                <a:spcPct val="90000"/>
              </a:lnSpc>
              <a:buFont typeface="Wingdings 2" panose="05020102010507070707" pitchFamily="18" charset="2"/>
              <a:buNone/>
            </a:pPr>
            <a:endParaRPr lang="en-US" altLang="en-US" sz="2400" i="1"/>
          </a:p>
          <a:p>
            <a:pPr eaLnBrk="1" hangingPunct="1">
              <a:lnSpc>
                <a:spcPct val="90000"/>
              </a:lnSpc>
              <a:buFont typeface="Wingdings 2" panose="05020102010507070707" pitchFamily="18" charset="2"/>
              <a:buNone/>
            </a:pPr>
            <a:r>
              <a:rPr lang="en-US" altLang="en-US" sz="2400" i="1"/>
              <a:t>Developing a personal style for carrying the message rests on a simple requirement: We must be ourselves. We each have a special, one-of-a-kind personality that is sure to be an attraction to many. Some of us have a sparkling sense of humor which may reach someone in despair. Some of us are especially warm and compassionate, able to reach an addict who has rarely been the recipient of kindness. Some of us have a remarkable talent for telling the truth, in no uncertain terms, to an addict literally dying to hear it. Some of us are a valuable asset on any service committee, while others do better working one-on-one with a suffering addict. Whatever our own personality makeup, </a:t>
            </a:r>
            <a:r>
              <a:rPr lang="en-US" altLang="en-US" sz="2400" b="1" i="1"/>
              <a:t>we can be assured that when we sincerely try to carry the message, we can reach the addict seeking recovery.</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F56768-F0E0-4275-B603-44D24AF22285}" type="slidenum">
              <a:rPr lang="en-US" altLang="en-US">
                <a:solidFill>
                  <a:srgbClr val="045C75"/>
                </a:solidFill>
                <a:latin typeface="Constantia" panose="02030602050306030303" pitchFamily="18" charset="0"/>
              </a:rPr>
              <a:pPr eaLnBrk="1" hangingPunct="1"/>
              <a:t>24</a:t>
            </a:fld>
            <a:endParaRPr lang="en-US" altLang="en-US">
              <a:solidFill>
                <a:srgbClr val="045C75"/>
              </a:solidFill>
              <a:latin typeface="Constantia" panose="02030602050306030303" pitchFamily="18" charset="0"/>
            </a:endParaRPr>
          </a:p>
        </p:txBody>
      </p:sp>
      <p:sp>
        <p:nvSpPr>
          <p:cNvPr id="41987" name="Title 1"/>
          <p:cNvSpPr>
            <a:spLocks noGrp="1"/>
          </p:cNvSpPr>
          <p:nvPr>
            <p:ph type="title"/>
          </p:nvPr>
        </p:nvSpPr>
        <p:spPr/>
        <p:txBody>
          <a:bodyPr/>
          <a:lstStyle/>
          <a:p>
            <a:pPr eaLnBrk="1" hangingPunct="1"/>
            <a:r>
              <a:rPr lang="en-US" altLang="en-US"/>
              <a:t>Step 8</a:t>
            </a:r>
          </a:p>
        </p:txBody>
      </p:sp>
      <p:sp>
        <p:nvSpPr>
          <p:cNvPr id="419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made a list of all persons we had harmed, and became willing to make amends to them  all.</a:t>
            </a:r>
            <a:endParaRPr lang="en-US" altLang="en-US" sz="3600"/>
          </a:p>
        </p:txBody>
      </p:sp>
    </p:spTree>
  </p:cSld>
  <p:clrMapOvr>
    <a:masterClrMapping/>
  </p:clrMapOvr>
  <p:transition>
    <p:random/>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74AC9D-D457-4D25-9829-AEBE072488F7}" type="slidenum">
              <a:rPr lang="en-US" altLang="en-US">
                <a:solidFill>
                  <a:srgbClr val="045C75"/>
                </a:solidFill>
                <a:latin typeface="Constantia" panose="02030602050306030303" pitchFamily="18" charset="0"/>
              </a:rPr>
              <a:pPr eaLnBrk="1" hangingPunct="1"/>
              <a:t>240</a:t>
            </a:fld>
            <a:endParaRPr lang="en-US" altLang="en-US">
              <a:solidFill>
                <a:srgbClr val="045C75"/>
              </a:solidFill>
              <a:latin typeface="Constantia" panose="02030602050306030303" pitchFamily="18" charset="0"/>
            </a:endParaRPr>
          </a:p>
        </p:txBody>
      </p:sp>
      <p:sp>
        <p:nvSpPr>
          <p:cNvPr id="272387" name="Title 1"/>
          <p:cNvSpPr>
            <a:spLocks noGrp="1"/>
          </p:cNvSpPr>
          <p:nvPr>
            <p:ph type="title"/>
          </p:nvPr>
        </p:nvSpPr>
        <p:spPr/>
        <p:txBody>
          <a:bodyPr/>
          <a:lstStyle/>
          <a:p>
            <a:pPr eaLnBrk="1" hangingPunct="1"/>
            <a:r>
              <a:rPr lang="fr-FR" altLang="en-US" sz="3200"/>
              <a:t>H&amp;W p118 par3, line7- p120, par2</a:t>
            </a:r>
            <a:br>
              <a:rPr lang="fr-FR" altLang="en-US" sz="3200"/>
            </a:br>
            <a:r>
              <a:rPr lang="fr-FR" altLang="en-US" sz="3200"/>
              <a:t>Continued</a:t>
            </a:r>
            <a:endParaRPr lang="en-US" altLang="en-US" sz="3200"/>
          </a:p>
        </p:txBody>
      </p:sp>
      <p:sp>
        <p:nvSpPr>
          <p:cNvPr id="272388" name="Content Placeholder 2"/>
          <p:cNvSpPr>
            <a:spLocks noGrp="1"/>
          </p:cNvSpPr>
          <p:nvPr>
            <p:ph idx="1"/>
          </p:nvPr>
        </p:nvSpPr>
        <p:spPr/>
        <p:txBody>
          <a:bodyPr/>
          <a:lstStyle/>
          <a:p>
            <a:pPr eaLnBrk="1" hangingPunct="1">
              <a:buFont typeface="Wingdings 2" panose="05020102010507070707" pitchFamily="18" charset="2"/>
              <a:buNone/>
            </a:pPr>
            <a:r>
              <a:rPr lang="en-US" altLang="en-US" i="1"/>
              <a:t>Yet there are limits to what we can do to help another addict. We cannot force anyone to stop using. We cannot 'give' someone the results of working the steps, nor can we grow for them. We cannot magically remove someone’s loneliness or pain. Not only are we powerless over our own addiction, we are powerless over everyone else’s. We can only carry the message; we cannot determine who will receive it.</a:t>
            </a:r>
            <a:endParaRPr lang="en-US" altLang="en-US"/>
          </a:p>
        </p:txBody>
      </p:sp>
    </p:spTree>
  </p:cSld>
  <p:clrMapOvr>
    <a:masterClrMapping/>
  </p:clrMapOvr>
  <p:transition>
    <p:random/>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F8E47D-943E-4A35-B86E-AB207FB7893C}" type="slidenum">
              <a:rPr lang="en-US" altLang="en-US">
                <a:solidFill>
                  <a:srgbClr val="045C75"/>
                </a:solidFill>
                <a:latin typeface="Constantia" panose="02030602050306030303" pitchFamily="18" charset="0"/>
              </a:rPr>
              <a:pPr eaLnBrk="1" hangingPunct="1"/>
              <a:t>241</a:t>
            </a:fld>
            <a:endParaRPr lang="en-US" altLang="en-US">
              <a:solidFill>
                <a:srgbClr val="045C75"/>
              </a:solidFill>
              <a:latin typeface="Constantia" panose="02030602050306030303" pitchFamily="18" charset="0"/>
            </a:endParaRPr>
          </a:p>
        </p:txBody>
      </p:sp>
      <p:sp>
        <p:nvSpPr>
          <p:cNvPr id="273411" name="Title 1"/>
          <p:cNvSpPr>
            <a:spLocks noGrp="1"/>
          </p:cNvSpPr>
          <p:nvPr>
            <p:ph type="title"/>
          </p:nvPr>
        </p:nvSpPr>
        <p:spPr/>
        <p:txBody>
          <a:bodyPr/>
          <a:lstStyle/>
          <a:p>
            <a:pPr eaLnBrk="1" hangingPunct="1"/>
            <a:r>
              <a:rPr lang="fr-FR" altLang="en-US" sz="3200"/>
              <a:t>H&amp;W p118 par3, line7- p120, par2</a:t>
            </a:r>
            <a:br>
              <a:rPr lang="fr-FR" altLang="en-US" sz="3200"/>
            </a:br>
            <a:r>
              <a:rPr lang="fr-FR" altLang="en-US" sz="3200"/>
              <a:t>Continued</a:t>
            </a:r>
            <a:endParaRPr lang="en-US" altLang="en-US" sz="3200"/>
          </a:p>
        </p:txBody>
      </p:sp>
      <p:sp>
        <p:nvSpPr>
          <p:cNvPr id="273412" name="Content Placeholder 2"/>
          <p:cNvSpPr>
            <a:spLocks noGrp="1"/>
          </p:cNvSpPr>
          <p:nvPr>
            <p:ph idx="1"/>
          </p:nvPr>
        </p:nvSpPr>
        <p:spPr/>
        <p:txBody>
          <a:bodyPr/>
          <a:lstStyle/>
          <a:p>
            <a:pPr eaLnBrk="1" hangingPunct="1">
              <a:buFont typeface="Wingdings 2" panose="05020102010507070707" pitchFamily="18" charset="2"/>
              <a:buNone/>
            </a:pPr>
            <a:r>
              <a:rPr lang="en-US" altLang="en-US" i="1"/>
              <a:t>It is absolutely none of our business to decide who is ready to hear the message of recovery and who is not. Many of us have formed such a judgment about an addict’s desire for recovery and have been mistaken. Multiple relapses do not necessarily signify a lack of interest in recovery, nor does the 'model newcomer' demonstrate, without a doubt, a certainty of “making it.” It is our purpose and our privilege to share the message of recovery unconditionally with anyone expressing a desire to receive it.”</a:t>
            </a:r>
            <a:endParaRPr lang="en-US" altLang="en-US"/>
          </a:p>
        </p:txBody>
      </p:sp>
    </p:spTree>
  </p:cSld>
  <p:clrMapOvr>
    <a:masterClrMapping/>
  </p:clrMapOvr>
  <p:transition>
    <p:random/>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5D7C22-57F3-4F1E-98BC-D8C27A000FE9}" type="slidenum">
              <a:rPr lang="en-US" altLang="en-US">
                <a:solidFill>
                  <a:srgbClr val="045C75"/>
                </a:solidFill>
                <a:latin typeface="Constantia" panose="02030602050306030303" pitchFamily="18" charset="0"/>
              </a:rPr>
              <a:pPr eaLnBrk="1" hangingPunct="1"/>
              <a:t>242</a:t>
            </a:fld>
            <a:endParaRPr lang="en-US" altLang="en-US">
              <a:solidFill>
                <a:srgbClr val="045C75"/>
              </a:solidFill>
              <a:latin typeface="Constantia" panose="02030602050306030303" pitchFamily="18" charset="0"/>
            </a:endParaRPr>
          </a:p>
        </p:txBody>
      </p:sp>
      <p:sp>
        <p:nvSpPr>
          <p:cNvPr id="274435" name="Title 1"/>
          <p:cNvSpPr>
            <a:spLocks noGrp="1"/>
          </p:cNvSpPr>
          <p:nvPr>
            <p:ph type="title"/>
          </p:nvPr>
        </p:nvSpPr>
        <p:spPr/>
        <p:txBody>
          <a:bodyPr/>
          <a:lstStyle/>
          <a:p>
            <a:pPr eaLnBrk="1" hangingPunct="1"/>
            <a:r>
              <a:rPr lang="en-US" altLang="en-US" sz="3200"/>
              <a:t>H&amp;W p121 par1, line4</a:t>
            </a:r>
          </a:p>
        </p:txBody>
      </p:sp>
      <p:sp>
        <p:nvSpPr>
          <p:cNvPr id="274436" name="Content Placeholder 2"/>
          <p:cNvSpPr>
            <a:spLocks noGrp="1"/>
          </p:cNvSpPr>
          <p:nvPr>
            <p:ph idx="1"/>
          </p:nvPr>
        </p:nvSpPr>
        <p:spPr/>
        <p:txBody>
          <a:bodyPr/>
          <a:lstStyle/>
          <a:p>
            <a:pPr eaLnBrk="1" hangingPunct="1">
              <a:buFont typeface="Wingdings 2" panose="05020102010507070707" pitchFamily="18" charset="2"/>
              <a:buNone/>
            </a:pPr>
            <a:r>
              <a:rPr lang="en-US" altLang="en-US" sz="3200" i="1"/>
              <a:t>“We would do well to remember to ask the God of our understanding to continue working through us in our efforts to carry the message. Diligently practicing the principles of recovery will ensure that the connection between ourselves and our Higher Power remains open and that our service to others is firmly rooted in spirituality.”</a:t>
            </a:r>
            <a:endParaRPr lang="en-US" altLang="en-US" sz="3200"/>
          </a:p>
        </p:txBody>
      </p:sp>
    </p:spTree>
  </p:cSld>
  <p:clrMapOvr>
    <a:masterClrMapping/>
  </p:clrMapOvr>
  <p:transition>
    <p:random/>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DFD63-E142-4E7A-9EA1-450AB5C677D1}" type="slidenum">
              <a:rPr lang="en-US" altLang="en-US">
                <a:solidFill>
                  <a:srgbClr val="045C75"/>
                </a:solidFill>
                <a:latin typeface="Constantia" panose="02030602050306030303" pitchFamily="18" charset="0"/>
              </a:rPr>
              <a:pPr eaLnBrk="1" hangingPunct="1"/>
              <a:t>243</a:t>
            </a:fld>
            <a:endParaRPr lang="en-US" altLang="en-US">
              <a:solidFill>
                <a:srgbClr val="045C75"/>
              </a:solidFill>
              <a:latin typeface="Constantia" panose="02030602050306030303" pitchFamily="18" charset="0"/>
            </a:endParaRPr>
          </a:p>
        </p:txBody>
      </p:sp>
      <p:sp>
        <p:nvSpPr>
          <p:cNvPr id="275459" name="Title 1"/>
          <p:cNvSpPr>
            <a:spLocks noGrp="1"/>
          </p:cNvSpPr>
          <p:nvPr>
            <p:ph type="title" idx="4294967295"/>
          </p:nvPr>
        </p:nvSpPr>
        <p:spPr/>
        <p:txBody>
          <a:bodyPr/>
          <a:lstStyle/>
          <a:p>
            <a:pPr eaLnBrk="1" hangingPunct="1"/>
            <a:r>
              <a:rPr lang="en-US" altLang="en-US" sz="3200"/>
              <a:t>H&amp;W p121, par3, line1 to p122</a:t>
            </a:r>
          </a:p>
        </p:txBody>
      </p:sp>
      <p:sp>
        <p:nvSpPr>
          <p:cNvPr id="275460" name="Content Placeholder 2"/>
          <p:cNvSpPr>
            <a:spLocks noGrp="1"/>
          </p:cNvSpPr>
          <p:nvPr>
            <p:ph idx="4294967295"/>
          </p:nvPr>
        </p:nvSpPr>
        <p:spPr/>
        <p:txBody>
          <a:bodyPr/>
          <a:lstStyle/>
          <a:p>
            <a:pPr eaLnBrk="1" hangingPunct="1">
              <a:buFont typeface="Wingdings 2" panose="05020102010507070707" pitchFamily="18" charset="2"/>
              <a:buNone/>
            </a:pPr>
            <a:r>
              <a:rPr lang="en-US" altLang="en-US" sz="3200" i="1"/>
              <a:t>“To practice the principles of recovery in all our affairs is what we strive for. Both in and out of meetings, no matter who is involved, no matter how difficult it may seem, we make the principles of recovery the guides by which we live. Only through the practice of these principles in our daily life can we hope to achieve the spiritual growth necessary to maintain our reprieve from the disease of addiction.”</a:t>
            </a:r>
            <a:endParaRPr lang="en-US" altLang="en-US" sz="3200"/>
          </a:p>
        </p:txBody>
      </p:sp>
    </p:spTree>
  </p:cSld>
  <p:clrMapOvr>
    <a:masterClrMapping/>
  </p:clrMapOvr>
  <p:transition>
    <p:random/>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8F99DD-19C2-4CCE-BD6F-D619B443D44A}" type="slidenum">
              <a:rPr lang="en-US" altLang="en-US">
                <a:solidFill>
                  <a:srgbClr val="045C75"/>
                </a:solidFill>
                <a:latin typeface="Constantia" panose="02030602050306030303" pitchFamily="18" charset="0"/>
              </a:rPr>
              <a:pPr eaLnBrk="1" hangingPunct="1"/>
              <a:t>244</a:t>
            </a:fld>
            <a:endParaRPr lang="en-US" altLang="en-US">
              <a:solidFill>
                <a:srgbClr val="045C75"/>
              </a:solidFill>
              <a:latin typeface="Constantia" panose="02030602050306030303" pitchFamily="18" charset="0"/>
            </a:endParaRPr>
          </a:p>
        </p:txBody>
      </p:sp>
      <p:sp>
        <p:nvSpPr>
          <p:cNvPr id="277507" name="Rectangle 2"/>
          <p:cNvSpPr>
            <a:spLocks noGrp="1"/>
          </p:cNvSpPr>
          <p:nvPr>
            <p:ph type="title"/>
          </p:nvPr>
        </p:nvSpPr>
        <p:spPr/>
        <p:txBody>
          <a:bodyPr/>
          <a:lstStyle/>
          <a:p>
            <a:pPr eaLnBrk="1" hangingPunct="1"/>
            <a:r>
              <a:rPr lang="en-US" altLang="en-US"/>
              <a:t>Step 12 Suggestions</a:t>
            </a:r>
          </a:p>
        </p:txBody>
      </p:sp>
      <p:sp>
        <p:nvSpPr>
          <p:cNvPr id="277508" name="Rectangle 3"/>
          <p:cNvSpPr>
            <a:spLocks noGrp="1"/>
          </p:cNvSpPr>
          <p:nvPr>
            <p:ph type="body" idx="1"/>
          </p:nvPr>
        </p:nvSpPr>
        <p:spPr/>
        <p:txBody>
          <a:bodyPr/>
          <a:lstStyle/>
          <a:p>
            <a:pPr eaLnBrk="1" hangingPunct="1"/>
            <a:endParaRPr lang="en-US" altLang="en-US"/>
          </a:p>
          <a:p>
            <a:pPr eaLnBrk="1" hangingPunct="1"/>
            <a:r>
              <a:rPr lang="en-US" altLang="en-US"/>
              <a:t>Show an interest in them</a:t>
            </a:r>
          </a:p>
        </p:txBody>
      </p:sp>
    </p:spTree>
  </p:cSld>
  <p:clrMapOvr>
    <a:masterClrMapping/>
  </p:clrMapOvr>
  <p:transition>
    <p:random/>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5EEBD6-1E81-4163-95D4-8297B98141AC}" type="slidenum">
              <a:rPr lang="en-US" altLang="en-US">
                <a:solidFill>
                  <a:srgbClr val="045C75"/>
                </a:solidFill>
                <a:latin typeface="Constantia" panose="02030602050306030303" pitchFamily="18" charset="0"/>
              </a:rPr>
              <a:pPr eaLnBrk="1" hangingPunct="1"/>
              <a:t>245</a:t>
            </a:fld>
            <a:endParaRPr lang="en-US" altLang="en-US">
              <a:solidFill>
                <a:srgbClr val="045C75"/>
              </a:solidFill>
              <a:latin typeface="Constantia" panose="02030602050306030303" pitchFamily="18" charset="0"/>
            </a:endParaRPr>
          </a:p>
        </p:txBody>
      </p:sp>
      <p:sp>
        <p:nvSpPr>
          <p:cNvPr id="278531" name="Rectangle 2"/>
          <p:cNvSpPr>
            <a:spLocks noGrp="1"/>
          </p:cNvSpPr>
          <p:nvPr>
            <p:ph type="title"/>
          </p:nvPr>
        </p:nvSpPr>
        <p:spPr/>
        <p:txBody>
          <a:bodyPr/>
          <a:lstStyle/>
          <a:p>
            <a:pPr eaLnBrk="1" hangingPunct="1"/>
            <a:r>
              <a:rPr lang="en-US" altLang="en-US"/>
              <a:t>Step 12 Suggestions</a:t>
            </a:r>
          </a:p>
        </p:txBody>
      </p:sp>
      <p:sp>
        <p:nvSpPr>
          <p:cNvPr id="278532" name="Rectangle 3"/>
          <p:cNvSpPr>
            <a:spLocks noGrp="1"/>
          </p:cNvSpPr>
          <p:nvPr>
            <p:ph type="body" idx="1"/>
          </p:nvPr>
        </p:nvSpPr>
        <p:spPr/>
        <p:txBody>
          <a:bodyPr/>
          <a:lstStyle/>
          <a:p>
            <a:pPr eaLnBrk="1" hangingPunct="1"/>
            <a:endParaRPr lang="en-US" altLang="en-US"/>
          </a:p>
          <a:p>
            <a:pPr eaLnBrk="1" hangingPunct="1"/>
            <a:r>
              <a:rPr lang="en-US" altLang="en-US"/>
              <a:t>Show an interest in them</a:t>
            </a:r>
          </a:p>
          <a:p>
            <a:pPr eaLnBrk="1" hangingPunct="1"/>
            <a:endParaRPr lang="en-US" altLang="en-US"/>
          </a:p>
          <a:p>
            <a:pPr eaLnBrk="1" hangingPunct="1"/>
            <a:r>
              <a:rPr lang="en-US" altLang="en-US"/>
              <a:t>Get </a:t>
            </a:r>
            <a:r>
              <a:rPr lang="en-US" altLang="en-US" i="1"/>
              <a:t>their</a:t>
            </a:r>
            <a:r>
              <a:rPr lang="en-US" altLang="en-US"/>
              <a:t> phone number</a:t>
            </a:r>
          </a:p>
          <a:p>
            <a:pPr eaLnBrk="1" hangingPunct="1"/>
            <a:endParaRPr lang="en-US" altLang="en-US"/>
          </a:p>
          <a:p>
            <a:pPr eaLnBrk="1" hangingPunct="1"/>
            <a:endParaRPr lang="en-US" altLang="en-US"/>
          </a:p>
        </p:txBody>
      </p:sp>
    </p:spTree>
  </p:cSld>
  <p:clrMapOvr>
    <a:masterClrMapping/>
  </p:clrMapOvr>
  <p:transition>
    <p:random/>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552896-8EE6-420A-A51D-664F9F2168F4}" type="slidenum">
              <a:rPr lang="en-US" altLang="en-US">
                <a:solidFill>
                  <a:srgbClr val="045C75"/>
                </a:solidFill>
                <a:latin typeface="Constantia" panose="02030602050306030303" pitchFamily="18" charset="0"/>
              </a:rPr>
              <a:pPr eaLnBrk="1" hangingPunct="1"/>
              <a:t>246</a:t>
            </a:fld>
            <a:endParaRPr lang="en-US" altLang="en-US">
              <a:solidFill>
                <a:srgbClr val="045C75"/>
              </a:solidFill>
              <a:latin typeface="Constantia" panose="02030602050306030303" pitchFamily="18" charset="0"/>
            </a:endParaRPr>
          </a:p>
        </p:txBody>
      </p:sp>
      <p:sp>
        <p:nvSpPr>
          <p:cNvPr id="279555" name="Rectangle 2"/>
          <p:cNvSpPr>
            <a:spLocks noGrp="1"/>
          </p:cNvSpPr>
          <p:nvPr>
            <p:ph type="title"/>
          </p:nvPr>
        </p:nvSpPr>
        <p:spPr/>
        <p:txBody>
          <a:bodyPr/>
          <a:lstStyle/>
          <a:p>
            <a:pPr eaLnBrk="1" hangingPunct="1"/>
            <a:r>
              <a:rPr lang="en-US" altLang="en-US"/>
              <a:t>Step 12 Suggestions</a:t>
            </a:r>
          </a:p>
        </p:txBody>
      </p:sp>
      <p:sp>
        <p:nvSpPr>
          <p:cNvPr id="279556" name="Rectangle 3"/>
          <p:cNvSpPr>
            <a:spLocks noGrp="1"/>
          </p:cNvSpPr>
          <p:nvPr>
            <p:ph type="body" idx="1"/>
          </p:nvPr>
        </p:nvSpPr>
        <p:spPr/>
        <p:txBody>
          <a:bodyPr/>
          <a:lstStyle/>
          <a:p>
            <a:pPr eaLnBrk="1" hangingPunct="1"/>
            <a:endParaRPr lang="en-US" altLang="en-US"/>
          </a:p>
          <a:p>
            <a:pPr eaLnBrk="1" hangingPunct="1"/>
            <a:r>
              <a:rPr lang="en-US" altLang="en-US"/>
              <a:t>Show an interest in them</a:t>
            </a:r>
          </a:p>
          <a:p>
            <a:pPr eaLnBrk="1" hangingPunct="1"/>
            <a:endParaRPr lang="en-US" altLang="en-US"/>
          </a:p>
          <a:p>
            <a:pPr eaLnBrk="1" hangingPunct="1"/>
            <a:r>
              <a:rPr lang="en-US" altLang="en-US"/>
              <a:t>Get </a:t>
            </a:r>
            <a:r>
              <a:rPr lang="en-US" altLang="en-US" i="1"/>
              <a:t>their</a:t>
            </a:r>
            <a:r>
              <a:rPr lang="en-US" altLang="en-US"/>
              <a:t> phone number</a:t>
            </a:r>
          </a:p>
          <a:p>
            <a:pPr eaLnBrk="1" hangingPunct="1"/>
            <a:endParaRPr lang="en-US" altLang="en-US"/>
          </a:p>
          <a:p>
            <a:pPr eaLnBrk="1" hangingPunct="1"/>
            <a:r>
              <a:rPr lang="en-US" altLang="en-US"/>
              <a:t>Assume they want help</a:t>
            </a:r>
          </a:p>
        </p:txBody>
      </p:sp>
    </p:spTree>
  </p:cSld>
  <p:clrMapOvr>
    <a:masterClrMapping/>
  </p:clrMapOvr>
  <p:transition>
    <p:random/>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9B206E-B9D5-472A-AC60-29431F3B05DA}" type="slidenum">
              <a:rPr lang="en-US" altLang="en-US">
                <a:solidFill>
                  <a:srgbClr val="045C75"/>
                </a:solidFill>
                <a:latin typeface="Constantia" panose="02030602050306030303" pitchFamily="18" charset="0"/>
              </a:rPr>
              <a:pPr eaLnBrk="1" hangingPunct="1"/>
              <a:t>247</a:t>
            </a:fld>
            <a:endParaRPr lang="en-US" altLang="en-US">
              <a:solidFill>
                <a:srgbClr val="045C75"/>
              </a:solidFill>
              <a:latin typeface="Constantia" panose="02030602050306030303" pitchFamily="18" charset="0"/>
            </a:endParaRPr>
          </a:p>
        </p:txBody>
      </p:sp>
      <p:sp>
        <p:nvSpPr>
          <p:cNvPr id="280579" name="Rectangle 2"/>
          <p:cNvSpPr>
            <a:spLocks noGrp="1"/>
          </p:cNvSpPr>
          <p:nvPr>
            <p:ph type="title"/>
          </p:nvPr>
        </p:nvSpPr>
        <p:spPr/>
        <p:txBody>
          <a:bodyPr/>
          <a:lstStyle/>
          <a:p>
            <a:pPr eaLnBrk="1" hangingPunct="1"/>
            <a:r>
              <a:rPr lang="en-US" altLang="en-US"/>
              <a:t>Step 12 Suggestions</a:t>
            </a:r>
          </a:p>
        </p:txBody>
      </p:sp>
      <p:sp>
        <p:nvSpPr>
          <p:cNvPr id="280580" name="Rectangle 3"/>
          <p:cNvSpPr>
            <a:spLocks noGrp="1"/>
          </p:cNvSpPr>
          <p:nvPr>
            <p:ph type="body" idx="1"/>
          </p:nvPr>
        </p:nvSpPr>
        <p:spPr/>
        <p:txBody>
          <a:bodyPr/>
          <a:lstStyle/>
          <a:p>
            <a:pPr eaLnBrk="1" hangingPunct="1"/>
            <a:endParaRPr lang="en-US" altLang="en-US"/>
          </a:p>
          <a:p>
            <a:pPr eaLnBrk="1" hangingPunct="1"/>
            <a:r>
              <a:rPr lang="en-US" altLang="en-US"/>
              <a:t>Show an interest in them</a:t>
            </a:r>
          </a:p>
          <a:p>
            <a:pPr eaLnBrk="1" hangingPunct="1"/>
            <a:endParaRPr lang="en-US" altLang="en-US"/>
          </a:p>
          <a:p>
            <a:pPr eaLnBrk="1" hangingPunct="1"/>
            <a:r>
              <a:rPr lang="en-US" altLang="en-US"/>
              <a:t>Get </a:t>
            </a:r>
            <a:r>
              <a:rPr lang="en-US" altLang="en-US" i="1"/>
              <a:t>their</a:t>
            </a:r>
            <a:r>
              <a:rPr lang="en-US" altLang="en-US"/>
              <a:t> phone number</a:t>
            </a:r>
          </a:p>
          <a:p>
            <a:pPr eaLnBrk="1" hangingPunct="1"/>
            <a:endParaRPr lang="en-US" altLang="en-US"/>
          </a:p>
          <a:p>
            <a:pPr eaLnBrk="1" hangingPunct="1"/>
            <a:r>
              <a:rPr lang="en-US" altLang="en-US"/>
              <a:t>Assume they want help</a:t>
            </a:r>
          </a:p>
          <a:p>
            <a:pPr eaLnBrk="1" hangingPunct="1"/>
            <a:endParaRPr lang="en-US" altLang="en-US"/>
          </a:p>
          <a:p>
            <a:pPr eaLnBrk="1" hangingPunct="1"/>
            <a:r>
              <a:rPr lang="en-US" altLang="en-US"/>
              <a:t>Use your sponsor</a:t>
            </a:r>
          </a:p>
          <a:p>
            <a:pPr eaLnBrk="1" hangingPunct="1"/>
            <a:endParaRPr lang="en-US" altLang="en-US"/>
          </a:p>
        </p:txBody>
      </p:sp>
    </p:spTree>
  </p:cSld>
  <p:clrMapOvr>
    <a:masterClrMapping/>
  </p:clrMapOvr>
  <p:transition>
    <p:random/>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5BD811-1ED0-486C-96C8-ABCA13691041}" type="slidenum">
              <a:rPr lang="en-US" altLang="en-US">
                <a:solidFill>
                  <a:srgbClr val="045C75"/>
                </a:solidFill>
                <a:latin typeface="Constantia" panose="02030602050306030303" pitchFamily="18" charset="0"/>
              </a:rPr>
              <a:pPr eaLnBrk="1" hangingPunct="1"/>
              <a:t>248</a:t>
            </a:fld>
            <a:endParaRPr lang="en-US" altLang="en-US">
              <a:solidFill>
                <a:srgbClr val="045C75"/>
              </a:solidFill>
              <a:latin typeface="Constantia" panose="02030602050306030303" pitchFamily="18" charset="0"/>
            </a:endParaRPr>
          </a:p>
        </p:txBody>
      </p:sp>
      <p:sp>
        <p:nvSpPr>
          <p:cNvPr id="281603" name="Rectangle 2"/>
          <p:cNvSpPr>
            <a:spLocks noGrp="1"/>
          </p:cNvSpPr>
          <p:nvPr>
            <p:ph type="title"/>
          </p:nvPr>
        </p:nvSpPr>
        <p:spPr/>
        <p:txBody>
          <a:bodyPr/>
          <a:lstStyle/>
          <a:p>
            <a:pPr eaLnBrk="1" hangingPunct="1"/>
            <a:r>
              <a:rPr lang="en-US" altLang="en-US"/>
              <a:t>Step 12 Suggestions</a:t>
            </a:r>
          </a:p>
        </p:txBody>
      </p:sp>
      <p:sp>
        <p:nvSpPr>
          <p:cNvPr id="281604" name="Rectangle 3"/>
          <p:cNvSpPr>
            <a:spLocks noGrp="1"/>
          </p:cNvSpPr>
          <p:nvPr>
            <p:ph type="body" idx="1"/>
          </p:nvPr>
        </p:nvSpPr>
        <p:spPr/>
        <p:txBody>
          <a:bodyPr/>
          <a:lstStyle/>
          <a:p>
            <a:pPr eaLnBrk="1" hangingPunct="1"/>
            <a:endParaRPr lang="en-US" altLang="en-US"/>
          </a:p>
          <a:p>
            <a:pPr eaLnBrk="1" hangingPunct="1"/>
            <a:r>
              <a:rPr lang="en-US" altLang="en-US"/>
              <a:t>Use the literature, use this step study.</a:t>
            </a:r>
          </a:p>
          <a:p>
            <a:pPr eaLnBrk="1" hangingPunct="1"/>
            <a:endParaRPr lang="en-US" altLang="en-US"/>
          </a:p>
        </p:txBody>
      </p:sp>
    </p:spTree>
  </p:cSld>
  <p:clrMapOvr>
    <a:masterClrMapping/>
  </p:clrMapOvr>
  <p:transition>
    <p:random/>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528040-2EE2-4927-AFF8-7D22B32D122E}" type="slidenum">
              <a:rPr lang="en-US" altLang="en-US">
                <a:solidFill>
                  <a:srgbClr val="045C75"/>
                </a:solidFill>
                <a:latin typeface="Constantia" panose="02030602050306030303" pitchFamily="18" charset="0"/>
              </a:rPr>
              <a:pPr eaLnBrk="1" hangingPunct="1"/>
              <a:t>249</a:t>
            </a:fld>
            <a:endParaRPr lang="en-US" altLang="en-US">
              <a:solidFill>
                <a:srgbClr val="045C75"/>
              </a:solidFill>
              <a:latin typeface="Constantia" panose="02030602050306030303" pitchFamily="18" charset="0"/>
            </a:endParaRPr>
          </a:p>
        </p:txBody>
      </p:sp>
      <p:sp>
        <p:nvSpPr>
          <p:cNvPr id="282627" name="Rectangle 2"/>
          <p:cNvSpPr>
            <a:spLocks noGrp="1"/>
          </p:cNvSpPr>
          <p:nvPr>
            <p:ph type="title"/>
          </p:nvPr>
        </p:nvSpPr>
        <p:spPr/>
        <p:txBody>
          <a:bodyPr/>
          <a:lstStyle/>
          <a:p>
            <a:pPr eaLnBrk="1" hangingPunct="1"/>
            <a:r>
              <a:rPr lang="en-US" altLang="en-US"/>
              <a:t>Step 12 Suggestions</a:t>
            </a:r>
          </a:p>
        </p:txBody>
      </p:sp>
      <p:sp>
        <p:nvSpPr>
          <p:cNvPr id="282628" name="Rectangle 3"/>
          <p:cNvSpPr>
            <a:spLocks noGrp="1"/>
          </p:cNvSpPr>
          <p:nvPr>
            <p:ph type="body" idx="1"/>
          </p:nvPr>
        </p:nvSpPr>
        <p:spPr/>
        <p:txBody>
          <a:bodyPr/>
          <a:lstStyle/>
          <a:p>
            <a:pPr eaLnBrk="1" hangingPunct="1"/>
            <a:endParaRPr lang="en-US" altLang="en-US"/>
          </a:p>
          <a:p>
            <a:pPr eaLnBrk="1" hangingPunct="1"/>
            <a:r>
              <a:rPr lang="en-US" altLang="en-US"/>
              <a:t>Use the literature, use this step study.</a:t>
            </a:r>
          </a:p>
          <a:p>
            <a:pPr eaLnBrk="1" hangingPunct="1"/>
            <a:endParaRPr lang="en-US" altLang="en-US"/>
          </a:p>
          <a:p>
            <a:pPr eaLnBrk="1" hangingPunct="1"/>
            <a:r>
              <a:rPr lang="en-US" altLang="en-US"/>
              <a:t>Work with the willing and be encouraging.</a:t>
            </a:r>
          </a:p>
          <a:p>
            <a:pPr eaLnBrk="1" hangingPunct="1"/>
            <a:endParaRPr lang="en-US"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FC7AEB-31AB-49AB-87C7-AF1C05D5786E}" type="slidenum">
              <a:rPr lang="en-US" altLang="en-US">
                <a:solidFill>
                  <a:srgbClr val="045C75"/>
                </a:solidFill>
                <a:latin typeface="Constantia" panose="02030602050306030303" pitchFamily="18" charset="0"/>
              </a:rPr>
              <a:pPr eaLnBrk="1" hangingPunct="1"/>
              <a:t>25</a:t>
            </a:fld>
            <a:endParaRPr lang="en-US" altLang="en-US">
              <a:solidFill>
                <a:srgbClr val="045C75"/>
              </a:solidFill>
              <a:latin typeface="Constantia" panose="02030602050306030303" pitchFamily="18" charset="0"/>
            </a:endParaRPr>
          </a:p>
        </p:txBody>
      </p:sp>
      <p:sp>
        <p:nvSpPr>
          <p:cNvPr id="43011" name="Title 1"/>
          <p:cNvSpPr>
            <a:spLocks noGrp="1"/>
          </p:cNvSpPr>
          <p:nvPr>
            <p:ph type="title"/>
          </p:nvPr>
        </p:nvSpPr>
        <p:spPr/>
        <p:txBody>
          <a:bodyPr/>
          <a:lstStyle/>
          <a:p>
            <a:pPr eaLnBrk="1" hangingPunct="1"/>
            <a:r>
              <a:rPr lang="en-US" altLang="en-US"/>
              <a:t>Step 9</a:t>
            </a:r>
          </a:p>
        </p:txBody>
      </p:sp>
      <p:sp>
        <p:nvSpPr>
          <p:cNvPr id="4301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made direct amends to such people wherever possible, except when to do so would injure them or others.</a:t>
            </a:r>
            <a:endParaRPr lang="en-US" altLang="en-US" sz="3600"/>
          </a:p>
        </p:txBody>
      </p:sp>
    </p:spTree>
  </p:cSld>
  <p:clrMapOvr>
    <a:masterClrMapping/>
  </p:clrMapOvr>
  <p:transition>
    <p:random/>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059842-5513-473D-BD97-E86B9B765D2C}" type="slidenum">
              <a:rPr lang="en-US" altLang="en-US">
                <a:solidFill>
                  <a:srgbClr val="045C75"/>
                </a:solidFill>
                <a:latin typeface="Constantia" panose="02030602050306030303" pitchFamily="18" charset="0"/>
              </a:rPr>
              <a:pPr eaLnBrk="1" hangingPunct="1"/>
              <a:t>250</a:t>
            </a:fld>
            <a:endParaRPr lang="en-US" altLang="en-US">
              <a:solidFill>
                <a:srgbClr val="045C75"/>
              </a:solidFill>
              <a:latin typeface="Constantia" panose="02030602050306030303" pitchFamily="18" charset="0"/>
            </a:endParaRPr>
          </a:p>
        </p:txBody>
      </p:sp>
      <p:sp>
        <p:nvSpPr>
          <p:cNvPr id="283651" name="Rectangle 2"/>
          <p:cNvSpPr>
            <a:spLocks noGrp="1"/>
          </p:cNvSpPr>
          <p:nvPr>
            <p:ph type="title"/>
          </p:nvPr>
        </p:nvSpPr>
        <p:spPr/>
        <p:txBody>
          <a:bodyPr/>
          <a:lstStyle/>
          <a:p>
            <a:pPr eaLnBrk="1" hangingPunct="1"/>
            <a:r>
              <a:rPr lang="en-US" altLang="en-US"/>
              <a:t>Step 12 Suggestions</a:t>
            </a:r>
          </a:p>
        </p:txBody>
      </p:sp>
      <p:sp>
        <p:nvSpPr>
          <p:cNvPr id="283652" name="Rectangle 3"/>
          <p:cNvSpPr>
            <a:spLocks noGrp="1"/>
          </p:cNvSpPr>
          <p:nvPr>
            <p:ph type="body" idx="1"/>
          </p:nvPr>
        </p:nvSpPr>
        <p:spPr/>
        <p:txBody>
          <a:bodyPr/>
          <a:lstStyle/>
          <a:p>
            <a:pPr eaLnBrk="1" hangingPunct="1"/>
            <a:endParaRPr lang="en-US" altLang="en-US"/>
          </a:p>
          <a:p>
            <a:pPr eaLnBrk="1" hangingPunct="1"/>
            <a:r>
              <a:rPr lang="en-US" altLang="en-US"/>
              <a:t>Use the literature, use this step study.</a:t>
            </a:r>
          </a:p>
          <a:p>
            <a:pPr eaLnBrk="1" hangingPunct="1"/>
            <a:endParaRPr lang="en-US" altLang="en-US"/>
          </a:p>
          <a:p>
            <a:pPr eaLnBrk="1" hangingPunct="1"/>
            <a:r>
              <a:rPr lang="en-US" altLang="en-US"/>
              <a:t>Work with the willing and be encouraging.</a:t>
            </a:r>
          </a:p>
          <a:p>
            <a:pPr eaLnBrk="1" hangingPunct="1"/>
            <a:endParaRPr lang="en-US" altLang="en-US"/>
          </a:p>
          <a:p>
            <a:pPr eaLnBrk="1" hangingPunct="1"/>
            <a:r>
              <a:rPr lang="en-US" altLang="en-US"/>
              <a:t>PRAY!</a:t>
            </a:r>
          </a:p>
          <a:p>
            <a:pPr eaLnBrk="1" hangingPunct="1"/>
            <a:endParaRPr lang="en-US" altLang="en-US"/>
          </a:p>
        </p:txBody>
      </p:sp>
    </p:spTree>
  </p:cSld>
  <p:clrMapOvr>
    <a:masterClrMapping/>
  </p:clrMapOvr>
  <p:transition>
    <p:random/>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26387E-6BEA-40CD-BB3B-AF9287EBDE3F}" type="slidenum">
              <a:rPr lang="en-US" altLang="en-US">
                <a:solidFill>
                  <a:srgbClr val="045C75"/>
                </a:solidFill>
                <a:latin typeface="Constantia" panose="02030602050306030303" pitchFamily="18" charset="0"/>
              </a:rPr>
              <a:pPr eaLnBrk="1" hangingPunct="1"/>
              <a:t>251</a:t>
            </a:fld>
            <a:endParaRPr lang="en-US" altLang="en-US">
              <a:solidFill>
                <a:srgbClr val="045C75"/>
              </a:solidFill>
              <a:latin typeface="Constantia" panose="02030602050306030303" pitchFamily="18" charset="0"/>
            </a:endParaRPr>
          </a:p>
        </p:txBody>
      </p:sp>
      <p:sp>
        <p:nvSpPr>
          <p:cNvPr id="284675" name="Rectangle 2"/>
          <p:cNvSpPr>
            <a:spLocks noGrp="1"/>
          </p:cNvSpPr>
          <p:nvPr>
            <p:ph type="title"/>
          </p:nvPr>
        </p:nvSpPr>
        <p:spPr/>
        <p:txBody>
          <a:bodyPr/>
          <a:lstStyle/>
          <a:p>
            <a:pPr eaLnBrk="1" hangingPunct="1"/>
            <a:r>
              <a:rPr lang="en-US" altLang="en-US"/>
              <a:t>Step 12 Suggestions</a:t>
            </a:r>
          </a:p>
        </p:txBody>
      </p:sp>
      <p:sp>
        <p:nvSpPr>
          <p:cNvPr id="284676" name="Rectangle 3"/>
          <p:cNvSpPr>
            <a:spLocks noGrp="1"/>
          </p:cNvSpPr>
          <p:nvPr>
            <p:ph type="body" idx="1"/>
          </p:nvPr>
        </p:nvSpPr>
        <p:spPr/>
        <p:txBody>
          <a:bodyPr/>
          <a:lstStyle/>
          <a:p>
            <a:pPr eaLnBrk="1" hangingPunct="1"/>
            <a:endParaRPr lang="en-US" altLang="en-US"/>
          </a:p>
          <a:p>
            <a:pPr eaLnBrk="1" hangingPunct="1"/>
            <a:r>
              <a:rPr lang="en-US" altLang="en-US"/>
              <a:t>Use the literature, use this step study.</a:t>
            </a:r>
          </a:p>
          <a:p>
            <a:pPr eaLnBrk="1" hangingPunct="1"/>
            <a:endParaRPr lang="en-US" altLang="en-US"/>
          </a:p>
          <a:p>
            <a:pPr eaLnBrk="1" hangingPunct="1"/>
            <a:r>
              <a:rPr lang="en-US" altLang="en-US"/>
              <a:t>Work with the willing and be encouraging</a:t>
            </a:r>
          </a:p>
          <a:p>
            <a:pPr eaLnBrk="1" hangingPunct="1"/>
            <a:endParaRPr lang="en-US" altLang="en-US"/>
          </a:p>
          <a:p>
            <a:pPr eaLnBrk="1" hangingPunct="1"/>
            <a:r>
              <a:rPr lang="en-US" altLang="en-US"/>
              <a:t>PRAY!</a:t>
            </a:r>
          </a:p>
          <a:p>
            <a:pPr eaLnBrk="1" hangingPunct="1"/>
            <a:endParaRPr lang="en-US" altLang="en-US"/>
          </a:p>
          <a:p>
            <a:pPr eaLnBrk="1" hangingPunct="1"/>
            <a:r>
              <a:rPr lang="en-US" altLang="en-US"/>
              <a:t>Get them started on the steps </a:t>
            </a:r>
            <a:r>
              <a:rPr lang="en-US" altLang="en-US" sz="2800" b="1"/>
              <a:t>immediately</a:t>
            </a:r>
            <a:r>
              <a:rPr lang="en-US" altLang="en-US"/>
              <a:t>! There may only be a small window of opportunity.</a:t>
            </a:r>
          </a:p>
          <a:p>
            <a:pPr eaLnBrk="1" hangingPunct="1"/>
            <a:endParaRPr lang="en-US" altLang="en-US"/>
          </a:p>
        </p:txBody>
      </p:sp>
    </p:spTree>
  </p:cSld>
  <p:clrMapOvr>
    <a:masterClrMapping/>
  </p:clrMapOvr>
  <p:transition>
    <p:random/>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62760C-90E2-4CAC-9F9C-82F56857361A}" type="slidenum">
              <a:rPr lang="en-US" altLang="en-US">
                <a:solidFill>
                  <a:srgbClr val="045C75"/>
                </a:solidFill>
                <a:latin typeface="Constantia" panose="02030602050306030303" pitchFamily="18" charset="0"/>
              </a:rPr>
              <a:pPr eaLnBrk="1" hangingPunct="1"/>
              <a:t>252</a:t>
            </a:fld>
            <a:endParaRPr lang="en-US" altLang="en-US">
              <a:solidFill>
                <a:srgbClr val="045C75"/>
              </a:solidFill>
              <a:latin typeface="Constantia" panose="02030602050306030303" pitchFamily="18" charset="0"/>
            </a:endParaRPr>
          </a:p>
        </p:txBody>
      </p:sp>
      <p:sp>
        <p:nvSpPr>
          <p:cNvPr id="285699" name="Rectangle 2"/>
          <p:cNvSpPr>
            <a:spLocks noGrp="1"/>
          </p:cNvSpPr>
          <p:nvPr>
            <p:ph type="title"/>
          </p:nvPr>
        </p:nvSpPr>
        <p:spPr/>
        <p:txBody>
          <a:bodyPr/>
          <a:lstStyle/>
          <a:p>
            <a:pPr eaLnBrk="1" hangingPunct="1"/>
            <a:r>
              <a:rPr lang="en-US" altLang="en-US"/>
              <a:t>Step 12 Suggestions</a:t>
            </a:r>
          </a:p>
        </p:txBody>
      </p:sp>
      <p:sp>
        <p:nvSpPr>
          <p:cNvPr id="285700" name="Rectangle 3"/>
          <p:cNvSpPr>
            <a:spLocks noGrp="1"/>
          </p:cNvSpPr>
          <p:nvPr>
            <p:ph type="body" idx="1"/>
          </p:nvPr>
        </p:nvSpPr>
        <p:spPr/>
        <p:txBody>
          <a:bodyPr/>
          <a:lstStyle/>
          <a:p>
            <a:pPr eaLnBrk="1" hangingPunct="1"/>
            <a:endParaRPr lang="en-US" altLang="en-US"/>
          </a:p>
          <a:p>
            <a:pPr eaLnBrk="1" hangingPunct="1"/>
            <a:r>
              <a:rPr lang="en-US" altLang="en-US"/>
              <a:t>You don’t need to be their sponsor to be helpful.</a:t>
            </a:r>
          </a:p>
          <a:p>
            <a:pPr eaLnBrk="1" hangingPunct="1"/>
            <a:endParaRPr lang="en-US" altLang="en-US"/>
          </a:p>
        </p:txBody>
      </p:sp>
    </p:spTree>
  </p:cSld>
  <p:clrMapOvr>
    <a:masterClrMapping/>
  </p:clrMapOvr>
  <p:transition>
    <p:random/>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AF7413-B00E-4EC7-A1DD-BEC5805057C1}" type="slidenum">
              <a:rPr lang="en-US" altLang="en-US">
                <a:solidFill>
                  <a:srgbClr val="045C75"/>
                </a:solidFill>
                <a:latin typeface="Constantia" panose="02030602050306030303" pitchFamily="18" charset="0"/>
              </a:rPr>
              <a:pPr eaLnBrk="1" hangingPunct="1"/>
              <a:t>253</a:t>
            </a:fld>
            <a:endParaRPr lang="en-US" altLang="en-US">
              <a:solidFill>
                <a:srgbClr val="045C75"/>
              </a:solidFill>
              <a:latin typeface="Constantia" panose="02030602050306030303" pitchFamily="18" charset="0"/>
            </a:endParaRPr>
          </a:p>
        </p:txBody>
      </p:sp>
      <p:sp>
        <p:nvSpPr>
          <p:cNvPr id="286723" name="Rectangle 2"/>
          <p:cNvSpPr>
            <a:spLocks noGrp="1"/>
          </p:cNvSpPr>
          <p:nvPr>
            <p:ph type="title"/>
          </p:nvPr>
        </p:nvSpPr>
        <p:spPr/>
        <p:txBody>
          <a:bodyPr/>
          <a:lstStyle/>
          <a:p>
            <a:pPr eaLnBrk="1" hangingPunct="1"/>
            <a:r>
              <a:rPr lang="en-US" altLang="en-US"/>
              <a:t>Step 12 Suggestions</a:t>
            </a:r>
          </a:p>
        </p:txBody>
      </p:sp>
      <p:sp>
        <p:nvSpPr>
          <p:cNvPr id="286724" name="Rectangle 3"/>
          <p:cNvSpPr>
            <a:spLocks noGrp="1"/>
          </p:cNvSpPr>
          <p:nvPr>
            <p:ph type="body" idx="1"/>
          </p:nvPr>
        </p:nvSpPr>
        <p:spPr/>
        <p:txBody>
          <a:bodyPr/>
          <a:lstStyle/>
          <a:p>
            <a:pPr eaLnBrk="1" hangingPunct="1"/>
            <a:endParaRPr lang="en-US" altLang="en-US"/>
          </a:p>
          <a:p>
            <a:pPr eaLnBrk="1" hangingPunct="1"/>
            <a:r>
              <a:rPr lang="en-US" altLang="en-US"/>
              <a:t>You don’t need to be their sponsor to be helpful.</a:t>
            </a:r>
          </a:p>
          <a:p>
            <a:pPr eaLnBrk="1" hangingPunct="1"/>
            <a:endParaRPr lang="en-US" altLang="en-US"/>
          </a:p>
          <a:p>
            <a:pPr eaLnBrk="1" hangingPunct="1"/>
            <a:r>
              <a:rPr lang="en-US" altLang="en-US"/>
              <a:t>If you don’t hear the solution, bring it.</a:t>
            </a:r>
          </a:p>
          <a:p>
            <a:pPr eaLnBrk="1" hangingPunct="1"/>
            <a:endParaRPr lang="en-US" altLang="en-US"/>
          </a:p>
        </p:txBody>
      </p:sp>
    </p:spTree>
  </p:cSld>
  <p:clrMapOvr>
    <a:masterClrMapping/>
  </p:clrMapOvr>
  <p:transition>
    <p:random/>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693E52-B4D9-4F5A-97CE-1D952D24E536}" type="slidenum">
              <a:rPr lang="en-US" altLang="en-US">
                <a:solidFill>
                  <a:srgbClr val="045C75"/>
                </a:solidFill>
                <a:latin typeface="Constantia" panose="02030602050306030303" pitchFamily="18" charset="0"/>
              </a:rPr>
              <a:pPr eaLnBrk="1" hangingPunct="1"/>
              <a:t>254</a:t>
            </a:fld>
            <a:endParaRPr lang="en-US" altLang="en-US">
              <a:solidFill>
                <a:srgbClr val="045C75"/>
              </a:solidFill>
              <a:latin typeface="Constantia" panose="02030602050306030303" pitchFamily="18" charset="0"/>
            </a:endParaRPr>
          </a:p>
        </p:txBody>
      </p:sp>
      <p:sp>
        <p:nvSpPr>
          <p:cNvPr id="287747" name="Rectangle 2"/>
          <p:cNvSpPr>
            <a:spLocks noGrp="1"/>
          </p:cNvSpPr>
          <p:nvPr>
            <p:ph type="title"/>
          </p:nvPr>
        </p:nvSpPr>
        <p:spPr/>
        <p:txBody>
          <a:bodyPr/>
          <a:lstStyle/>
          <a:p>
            <a:pPr eaLnBrk="1" hangingPunct="1"/>
            <a:r>
              <a:rPr lang="en-US" altLang="en-US"/>
              <a:t>Step 12 Suggestions</a:t>
            </a:r>
          </a:p>
        </p:txBody>
      </p:sp>
      <p:sp>
        <p:nvSpPr>
          <p:cNvPr id="287748" name="Rectangle 3"/>
          <p:cNvSpPr>
            <a:spLocks noGrp="1"/>
          </p:cNvSpPr>
          <p:nvPr>
            <p:ph type="body" idx="1"/>
          </p:nvPr>
        </p:nvSpPr>
        <p:spPr/>
        <p:txBody>
          <a:bodyPr/>
          <a:lstStyle/>
          <a:p>
            <a:pPr eaLnBrk="1" hangingPunct="1"/>
            <a:endParaRPr lang="en-US" altLang="en-US" dirty="0"/>
          </a:p>
          <a:p>
            <a:pPr eaLnBrk="1" hangingPunct="1"/>
            <a:r>
              <a:rPr lang="en-US" altLang="en-US" dirty="0"/>
              <a:t>You don’t need to be their sponsor to be helpful.</a:t>
            </a:r>
          </a:p>
          <a:p>
            <a:pPr eaLnBrk="1" hangingPunct="1"/>
            <a:endParaRPr lang="en-US" altLang="en-US" dirty="0"/>
          </a:p>
          <a:p>
            <a:pPr eaLnBrk="1" hangingPunct="1"/>
            <a:r>
              <a:rPr lang="en-US" altLang="en-US" dirty="0"/>
              <a:t>If you don’t hear the solution, bring it.</a:t>
            </a:r>
          </a:p>
          <a:p>
            <a:pPr eaLnBrk="1" hangingPunct="1"/>
            <a:endParaRPr lang="en-US" altLang="en-US" dirty="0"/>
          </a:p>
          <a:p>
            <a:pPr eaLnBrk="1" hangingPunct="1"/>
            <a:r>
              <a:rPr lang="en-US" altLang="en-US" dirty="0"/>
              <a:t>We never, ever, EVER give up on anyone.</a:t>
            </a:r>
          </a:p>
          <a:p>
            <a:pPr eaLnBrk="1" hangingPunct="1"/>
            <a:endParaRPr lang="en-US" altLang="en-US" dirty="0"/>
          </a:p>
        </p:txBody>
      </p:sp>
    </p:spTree>
  </p:cSld>
  <p:clrMapOvr>
    <a:masterClrMapping/>
  </p:clrMapOvr>
  <p:transition>
    <p:random/>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3B4F4-CA71-4372-9AA1-C41AECB576E5}" type="slidenum">
              <a:rPr lang="en-US" altLang="en-US">
                <a:solidFill>
                  <a:srgbClr val="045C75"/>
                </a:solidFill>
                <a:latin typeface="Constantia" panose="02030602050306030303" pitchFamily="18" charset="0"/>
              </a:rPr>
              <a:pPr eaLnBrk="1" hangingPunct="1"/>
              <a:t>255</a:t>
            </a:fld>
            <a:endParaRPr lang="en-US" altLang="en-US">
              <a:solidFill>
                <a:srgbClr val="045C75"/>
              </a:solidFill>
              <a:latin typeface="Constantia" panose="02030602050306030303" pitchFamily="18" charset="0"/>
            </a:endParaRPr>
          </a:p>
        </p:txBody>
      </p:sp>
      <p:sp>
        <p:nvSpPr>
          <p:cNvPr id="289795" name="Rectangle 2"/>
          <p:cNvSpPr>
            <a:spLocks noGrp="1"/>
          </p:cNvSpPr>
          <p:nvPr>
            <p:ph type="title"/>
          </p:nvPr>
        </p:nvSpPr>
        <p:spPr/>
        <p:txBody>
          <a:bodyPr/>
          <a:lstStyle/>
          <a:p>
            <a:pPr eaLnBrk="1" hangingPunct="1"/>
            <a:r>
              <a:rPr lang="en-US" altLang="en-US"/>
              <a:t>Step 12 Suggestions</a:t>
            </a:r>
          </a:p>
        </p:txBody>
      </p:sp>
      <p:sp>
        <p:nvSpPr>
          <p:cNvPr id="289796" name="Rectangle 3"/>
          <p:cNvSpPr>
            <a:spLocks noGrp="1"/>
          </p:cNvSpPr>
          <p:nvPr>
            <p:ph type="body" idx="1"/>
          </p:nvPr>
        </p:nvSpPr>
        <p:spPr/>
        <p:txBody>
          <a:bodyPr/>
          <a:lstStyle/>
          <a:p>
            <a:pPr eaLnBrk="1" hangingPunct="1"/>
            <a:endParaRPr lang="en-US" altLang="en-US"/>
          </a:p>
          <a:p>
            <a:pPr eaLnBrk="1" hangingPunct="1"/>
            <a:r>
              <a:rPr lang="en-US" altLang="en-US"/>
              <a:t>You don’t need to be their sponsor to be helpful.</a:t>
            </a:r>
          </a:p>
          <a:p>
            <a:pPr eaLnBrk="1" hangingPunct="1"/>
            <a:endParaRPr lang="en-US" altLang="en-US"/>
          </a:p>
          <a:p>
            <a:pPr eaLnBrk="1" hangingPunct="1"/>
            <a:r>
              <a:rPr lang="en-US" altLang="en-US"/>
              <a:t>If you don’t hear the solution, bring it.</a:t>
            </a:r>
          </a:p>
          <a:p>
            <a:pPr eaLnBrk="1" hangingPunct="1"/>
            <a:endParaRPr lang="en-US" altLang="en-US"/>
          </a:p>
          <a:p>
            <a:pPr eaLnBrk="1" hangingPunct="1"/>
            <a:r>
              <a:rPr lang="en-US" altLang="en-US"/>
              <a:t>Don’t ever, ever, EVER give up on anyone.</a:t>
            </a:r>
          </a:p>
          <a:p>
            <a:pPr eaLnBrk="1" hangingPunct="1"/>
            <a:endParaRPr lang="en-US" altLang="en-US"/>
          </a:p>
          <a:p>
            <a:pPr eaLnBrk="1" hangingPunct="1"/>
            <a:r>
              <a:rPr lang="en-US" altLang="en-US"/>
              <a:t>Put </a:t>
            </a:r>
            <a:r>
              <a:rPr lang="en-US" altLang="en-US" sz="2800" b="1"/>
              <a:t>no barrier</a:t>
            </a:r>
            <a:r>
              <a:rPr lang="en-US" altLang="en-US"/>
              <a:t> between the newcomer and the 12</a:t>
            </a:r>
            <a:r>
              <a:rPr lang="en-US" altLang="en-US" baseline="30000"/>
              <a:t>th</a:t>
            </a:r>
            <a:r>
              <a:rPr lang="en-US" altLang="en-US"/>
              <a:t> step</a:t>
            </a:r>
          </a:p>
          <a:p>
            <a:pPr eaLnBrk="1" hangingPunct="1"/>
            <a:endParaRPr lang="en-US" altLang="en-US"/>
          </a:p>
        </p:txBody>
      </p:sp>
    </p:spTree>
  </p:cSld>
  <p:clrMapOvr>
    <a:masterClrMapping/>
  </p:clrMapOvr>
  <p:transition>
    <p:random/>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D76A9C-3723-4CC6-BFA3-FA4CF1D839FF}" type="slidenum">
              <a:rPr lang="en-US" altLang="en-US">
                <a:solidFill>
                  <a:srgbClr val="045C75"/>
                </a:solidFill>
                <a:latin typeface="Constantia" panose="02030602050306030303" pitchFamily="18" charset="0"/>
              </a:rPr>
              <a:pPr eaLnBrk="1" hangingPunct="1"/>
              <a:t>256</a:t>
            </a:fld>
            <a:endParaRPr lang="en-US" altLang="en-US">
              <a:solidFill>
                <a:srgbClr val="045C75"/>
              </a:solidFill>
              <a:latin typeface="Constantia" panose="02030602050306030303" pitchFamily="18" charset="0"/>
            </a:endParaRPr>
          </a:p>
        </p:txBody>
      </p:sp>
      <p:sp>
        <p:nvSpPr>
          <p:cNvPr id="290819" name="Title 1"/>
          <p:cNvSpPr>
            <a:spLocks noGrp="1"/>
          </p:cNvSpPr>
          <p:nvPr>
            <p:ph type="title" idx="4294967295"/>
          </p:nvPr>
        </p:nvSpPr>
        <p:spPr/>
        <p:txBody>
          <a:bodyPr/>
          <a:lstStyle/>
          <a:p>
            <a:pPr eaLnBrk="1" hangingPunct="1"/>
            <a:r>
              <a:rPr lang="en-US" altLang="en-US"/>
              <a:t>Step Twelve Question</a:t>
            </a:r>
          </a:p>
        </p:txBody>
      </p:sp>
      <p:sp>
        <p:nvSpPr>
          <p:cNvPr id="290820" name="Content Placeholder 2"/>
          <p:cNvSpPr>
            <a:spLocks noGrp="1"/>
          </p:cNvSpPr>
          <p:nvPr>
            <p:ph idx="4294967295"/>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Having had a spiritual awakening as a result of these steps, will you try to carry this message to addicts, and to practice these principles in all your affairs?</a:t>
            </a:r>
            <a:endParaRPr lang="en-US" altLang="en-US" sz="3600"/>
          </a:p>
        </p:txBody>
      </p:sp>
    </p:spTree>
  </p:cSld>
  <p:clrMapOvr>
    <a:masterClrMapping/>
  </p:clrMapOvr>
  <p:transition>
    <p:random/>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a:t>
            </a:r>
            <a:r>
              <a:rPr lang="en-US" baseline="30000" dirty="0"/>
              <a:t>th</a:t>
            </a:r>
            <a:r>
              <a:rPr lang="en-US" dirty="0"/>
              <a:t> Step Pledge</a:t>
            </a:r>
          </a:p>
        </p:txBody>
      </p:sp>
      <p:sp>
        <p:nvSpPr>
          <p:cNvPr id="3" name="Content Placeholder 2"/>
          <p:cNvSpPr>
            <a:spLocks noGrp="1"/>
          </p:cNvSpPr>
          <p:nvPr>
            <p:ph idx="1"/>
          </p:nvPr>
        </p:nvSpPr>
        <p:spPr/>
        <p:txBody>
          <a:bodyPr/>
          <a:lstStyle/>
          <a:p>
            <a:pPr marL="0" indent="0" algn="ctr">
              <a:buNone/>
            </a:pPr>
            <a:endParaRPr lang="en-US" sz="4000" dirty="0"/>
          </a:p>
          <a:p>
            <a:pPr marL="0" indent="0" algn="ctr">
              <a:buNone/>
            </a:pPr>
            <a:r>
              <a:rPr lang="en-US" sz="4000" dirty="0"/>
              <a:t>I will call a newcomer this week.</a:t>
            </a:r>
          </a:p>
        </p:txBody>
      </p:sp>
      <p:sp>
        <p:nvSpPr>
          <p:cNvPr id="4" name="Slide Number Placeholder 3"/>
          <p:cNvSpPr>
            <a:spLocks noGrp="1"/>
          </p:cNvSpPr>
          <p:nvPr>
            <p:ph type="sldNum" sz="quarter" idx="12"/>
          </p:nvPr>
        </p:nvSpPr>
        <p:spPr/>
        <p:txBody>
          <a:bodyPr/>
          <a:lstStyle/>
          <a:p>
            <a:fld id="{6BA21A78-E7DC-42C6-BD29-299F487EB211}" type="slidenum">
              <a:rPr lang="en-US" altLang="en-US" smtClean="0"/>
              <a:pPr/>
              <a:t>257</a:t>
            </a:fld>
            <a:endParaRPr lang="en-US" altLang="en-US"/>
          </a:p>
        </p:txBody>
      </p:sp>
    </p:spTree>
    <p:extLst>
      <p:ext uri="{BB962C8B-B14F-4D97-AF65-F5344CB8AC3E}">
        <p14:creationId xmlns:p14="http://schemas.microsoft.com/office/powerpoint/2010/main" val="3660869374"/>
      </p:ext>
    </p:extLst>
  </p:cSld>
  <p:clrMapOvr>
    <a:masterClrMapping/>
  </p:clrMapOvr>
  <p:transition>
    <p:random/>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CD40FA-7218-4D3D-8E8D-A7488B44D76D}" type="slidenum">
              <a:rPr lang="en-US" altLang="en-US">
                <a:solidFill>
                  <a:srgbClr val="045C75"/>
                </a:solidFill>
                <a:latin typeface="Constantia" panose="02030602050306030303" pitchFamily="18" charset="0"/>
              </a:rPr>
              <a:pPr eaLnBrk="1" hangingPunct="1"/>
              <a:t>258</a:t>
            </a:fld>
            <a:endParaRPr lang="en-US" altLang="en-US">
              <a:solidFill>
                <a:srgbClr val="045C75"/>
              </a:solidFill>
              <a:latin typeface="Constantia" panose="02030602050306030303" pitchFamily="18" charset="0"/>
            </a:endParaRPr>
          </a:p>
        </p:txBody>
      </p:sp>
      <p:sp>
        <p:nvSpPr>
          <p:cNvPr id="291843" name="Title 1"/>
          <p:cNvSpPr>
            <a:spLocks noGrp="1"/>
          </p:cNvSpPr>
          <p:nvPr>
            <p:ph type="title"/>
          </p:nvPr>
        </p:nvSpPr>
        <p:spPr/>
        <p:txBody>
          <a:bodyPr/>
          <a:lstStyle/>
          <a:p>
            <a:pPr eaLnBrk="1" hangingPunct="1"/>
            <a:r>
              <a:rPr lang="en-US" altLang="en-US" sz="3200"/>
              <a:t>6 th BT p53, par2/ 5 th BT p51, par3</a:t>
            </a:r>
          </a:p>
        </p:txBody>
      </p:sp>
      <p:sp>
        <p:nvSpPr>
          <p:cNvPr id="291844"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do recover to live clean and happy lives. Welcome to N.A. The steps do not end here. The steps are a new beginning.”</a:t>
            </a:r>
            <a:endParaRPr lang="en-US" altLang="en-US" sz="3600"/>
          </a:p>
        </p:txBody>
      </p:sp>
    </p:spTree>
  </p:cSld>
  <p:clrMapOvr>
    <a:masterClrMapping/>
  </p:clrMapOvr>
  <p:transition>
    <p:random/>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0800" y="793042"/>
            <a:ext cx="3886200" cy="5563308"/>
          </a:xfrm>
        </p:spPr>
      </p:pic>
      <p:sp>
        <p:nvSpPr>
          <p:cNvPr id="4" name="Slide Number Placeholder 3"/>
          <p:cNvSpPr>
            <a:spLocks noGrp="1"/>
          </p:cNvSpPr>
          <p:nvPr>
            <p:ph type="sldNum" sz="quarter" idx="12"/>
          </p:nvPr>
        </p:nvSpPr>
        <p:spPr/>
        <p:txBody>
          <a:bodyPr/>
          <a:lstStyle/>
          <a:p>
            <a:fld id="{6BA21A78-E7DC-42C6-BD29-299F487EB211}" type="slidenum">
              <a:rPr lang="en-US" altLang="en-US" smtClean="0"/>
              <a:pPr/>
              <a:t>259</a:t>
            </a:fld>
            <a:endParaRPr lang="en-US" altLang="en-US"/>
          </a:p>
        </p:txBody>
      </p:sp>
    </p:spTree>
    <p:extLst>
      <p:ext uri="{BB962C8B-B14F-4D97-AF65-F5344CB8AC3E}">
        <p14:creationId xmlns:p14="http://schemas.microsoft.com/office/powerpoint/2010/main" val="2653153826"/>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38BD18-FB3D-4D1D-A7E3-5662D0DA1248}" type="slidenum">
              <a:rPr lang="en-US" altLang="en-US">
                <a:solidFill>
                  <a:srgbClr val="045C75"/>
                </a:solidFill>
                <a:latin typeface="Constantia" panose="02030602050306030303" pitchFamily="18" charset="0"/>
              </a:rPr>
              <a:pPr eaLnBrk="1" hangingPunct="1"/>
              <a:t>26</a:t>
            </a:fld>
            <a:endParaRPr lang="en-US" altLang="en-US">
              <a:solidFill>
                <a:srgbClr val="045C75"/>
              </a:solidFill>
              <a:latin typeface="Constantia" panose="02030602050306030303" pitchFamily="18" charset="0"/>
            </a:endParaRPr>
          </a:p>
        </p:txBody>
      </p:sp>
      <p:sp>
        <p:nvSpPr>
          <p:cNvPr id="44035" name="Title 1"/>
          <p:cNvSpPr>
            <a:spLocks noGrp="1"/>
          </p:cNvSpPr>
          <p:nvPr>
            <p:ph type="title"/>
          </p:nvPr>
        </p:nvSpPr>
        <p:spPr/>
        <p:txBody>
          <a:bodyPr/>
          <a:lstStyle/>
          <a:p>
            <a:pPr eaLnBrk="1" hangingPunct="1"/>
            <a:r>
              <a:rPr lang="en-US" altLang="en-US"/>
              <a:t>Step 10</a:t>
            </a:r>
          </a:p>
        </p:txBody>
      </p:sp>
      <p:sp>
        <p:nvSpPr>
          <p:cNvPr id="4403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continued to take personal inventory and when we were wrong promptly admitted it.</a:t>
            </a:r>
            <a:endParaRPr lang="en-US" altLang="en-US" sz="3600"/>
          </a:p>
        </p:txBody>
      </p:sp>
    </p:spTree>
  </p:cSld>
  <p:clrMapOvr>
    <a:masterClrMapping/>
  </p:clrMapOvr>
  <p:transition>
    <p:random/>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09750"/>
          </a:xfrm>
        </p:spPr>
        <p:txBody>
          <a:bodyPr/>
          <a:lstStyle/>
          <a:p>
            <a:pPr algn="ctr"/>
            <a:r>
              <a:rPr lang="en-US" sz="4400" dirty="0"/>
              <a:t>www.facebook.com/workthestepsordie</a:t>
            </a:r>
          </a:p>
        </p:txBody>
      </p:sp>
      <p:sp>
        <p:nvSpPr>
          <p:cNvPr id="3" name="Content Placeholder 2"/>
          <p:cNvSpPr>
            <a:spLocks noGrp="1"/>
          </p:cNvSpPr>
          <p:nvPr>
            <p:ph idx="1"/>
          </p:nvPr>
        </p:nvSpPr>
        <p:spPr>
          <a:xfrm>
            <a:off x="457200" y="2133600"/>
            <a:ext cx="8229600" cy="4191000"/>
          </a:xfrm>
        </p:spPr>
        <p:txBody>
          <a:bodyPr/>
          <a:lstStyle/>
          <a:p>
            <a:pPr marL="0" indent="0">
              <a:buNone/>
            </a:pPr>
            <a:r>
              <a:rPr lang="en-US" dirty="0"/>
              <a:t>Like our Facebook page </a:t>
            </a:r>
          </a:p>
          <a:p>
            <a:endParaRPr lang="en-US" dirty="0"/>
          </a:p>
          <a:p>
            <a:pPr marL="0" indent="0">
              <a:buNone/>
            </a:pPr>
            <a:r>
              <a:rPr lang="en-US" dirty="0"/>
              <a:t>Includes: </a:t>
            </a:r>
          </a:p>
          <a:p>
            <a:pPr>
              <a:buFontTx/>
              <a:buChar char="-"/>
            </a:pPr>
            <a:r>
              <a:rPr lang="en-US" dirty="0"/>
              <a:t>Handouts</a:t>
            </a:r>
          </a:p>
          <a:p>
            <a:pPr>
              <a:buFontTx/>
              <a:buChar char="-"/>
            </a:pPr>
            <a:r>
              <a:rPr lang="en-US" dirty="0"/>
              <a:t>Link to </a:t>
            </a:r>
            <a:r>
              <a:rPr lang="en-US" dirty="0" err="1"/>
              <a:t>Powerpoint</a:t>
            </a:r>
            <a:endParaRPr lang="en-US" dirty="0"/>
          </a:p>
          <a:p>
            <a:pPr>
              <a:buFontTx/>
              <a:buChar char="-"/>
            </a:pPr>
            <a:r>
              <a:rPr lang="en-US" dirty="0"/>
              <a:t>Audio and Video</a:t>
            </a:r>
          </a:p>
          <a:p>
            <a:pPr>
              <a:buFontTx/>
              <a:buChar char="-"/>
            </a:pPr>
            <a:r>
              <a:rPr lang="en-US" dirty="0"/>
              <a:t>Events</a:t>
            </a:r>
          </a:p>
          <a:p>
            <a:pPr>
              <a:buFontTx/>
              <a:buChar char="-"/>
            </a:pPr>
            <a:r>
              <a:rPr lang="en-US" dirty="0"/>
              <a:t>Connect with other Awakened Addicts!</a:t>
            </a:r>
          </a:p>
        </p:txBody>
      </p:sp>
      <p:sp>
        <p:nvSpPr>
          <p:cNvPr id="4" name="Slide Number Placeholder 3"/>
          <p:cNvSpPr>
            <a:spLocks noGrp="1"/>
          </p:cNvSpPr>
          <p:nvPr>
            <p:ph type="sldNum" sz="quarter" idx="12"/>
          </p:nvPr>
        </p:nvSpPr>
        <p:spPr/>
        <p:txBody>
          <a:bodyPr/>
          <a:lstStyle/>
          <a:p>
            <a:fld id="{6BA21A78-E7DC-42C6-BD29-299F487EB211}" type="slidenum">
              <a:rPr lang="en-US" altLang="en-US" smtClean="0"/>
              <a:pPr/>
              <a:t>260</a:t>
            </a:fld>
            <a:endParaRPr lang="en-US" altLang="en-US"/>
          </a:p>
        </p:txBody>
      </p:sp>
    </p:spTree>
    <p:extLst>
      <p:ext uri="{BB962C8B-B14F-4D97-AF65-F5344CB8AC3E}">
        <p14:creationId xmlns:p14="http://schemas.microsoft.com/office/powerpoint/2010/main" val="2423535312"/>
      </p:ext>
    </p:extLst>
  </p:cSld>
  <p:clrMapOvr>
    <a:masterClrMapping/>
  </p:clrMapOvr>
  <p:transition>
    <p:random/>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8E8E90-653B-4B9F-B183-FCED2E2F36EA}" type="slidenum">
              <a:rPr lang="en-US" altLang="en-US">
                <a:solidFill>
                  <a:srgbClr val="045C75"/>
                </a:solidFill>
                <a:latin typeface="Constantia" panose="02030602050306030303" pitchFamily="18" charset="0"/>
              </a:rPr>
              <a:pPr eaLnBrk="1" hangingPunct="1"/>
              <a:t>261</a:t>
            </a:fld>
            <a:endParaRPr lang="en-US" altLang="en-US">
              <a:solidFill>
                <a:srgbClr val="045C75"/>
              </a:solidFill>
              <a:latin typeface="Constantia" panose="02030602050306030303" pitchFamily="18" charset="0"/>
            </a:endParaRPr>
          </a:p>
        </p:txBody>
      </p:sp>
      <p:sp>
        <p:nvSpPr>
          <p:cNvPr id="292867" name="Title 1"/>
          <p:cNvSpPr>
            <a:spLocks noGrp="1"/>
          </p:cNvSpPr>
          <p:nvPr>
            <p:ph type="title"/>
          </p:nvPr>
        </p:nvSpPr>
        <p:spPr/>
        <p:txBody>
          <a:bodyPr/>
          <a:lstStyle/>
          <a:p>
            <a:pPr eaLnBrk="1" hangingPunct="1"/>
            <a:r>
              <a:rPr lang="en-US" altLang="en-US" sz="3200"/>
              <a:t>6 th BT p79, line4/ 5 th BT p76, line6</a:t>
            </a:r>
          </a:p>
        </p:txBody>
      </p:sp>
      <p:sp>
        <p:nvSpPr>
          <p:cNvPr id="29286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have never seen a person who lives the Narcotics Anonymous Program relapse.”</a:t>
            </a:r>
            <a:endParaRPr lang="en-US" altLang="en-US" sz="3600"/>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23CD9C-8720-4CAA-8E93-3F3B339C94A7}" type="slidenum">
              <a:rPr lang="en-US" altLang="en-US">
                <a:solidFill>
                  <a:srgbClr val="045C75"/>
                </a:solidFill>
                <a:latin typeface="Constantia" panose="02030602050306030303" pitchFamily="18" charset="0"/>
              </a:rPr>
              <a:pPr eaLnBrk="1" hangingPunct="1"/>
              <a:t>27</a:t>
            </a:fld>
            <a:endParaRPr lang="en-US" altLang="en-US">
              <a:solidFill>
                <a:srgbClr val="045C75"/>
              </a:solidFill>
              <a:latin typeface="Constantia" panose="02030602050306030303" pitchFamily="18" charset="0"/>
            </a:endParaRPr>
          </a:p>
        </p:txBody>
      </p:sp>
      <p:sp>
        <p:nvSpPr>
          <p:cNvPr id="45059" name="Title 1"/>
          <p:cNvSpPr>
            <a:spLocks noGrp="1"/>
          </p:cNvSpPr>
          <p:nvPr>
            <p:ph type="title"/>
          </p:nvPr>
        </p:nvSpPr>
        <p:spPr/>
        <p:txBody>
          <a:bodyPr/>
          <a:lstStyle/>
          <a:p>
            <a:pPr eaLnBrk="1" hangingPunct="1"/>
            <a:r>
              <a:rPr lang="en-US" altLang="en-US"/>
              <a:t>Step 11</a:t>
            </a:r>
          </a:p>
        </p:txBody>
      </p:sp>
      <p:sp>
        <p:nvSpPr>
          <p:cNvPr id="4506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We sought through prayer and meditation to improve our conscious contact with God as we understood Him, praying only for knowledge of His will for us and the power to carry that out.</a:t>
            </a:r>
            <a:endParaRPr lang="en-US" altLang="en-US" sz="360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87D2B7-2AA1-4F71-B75A-CC136C8ABF6F}" type="slidenum">
              <a:rPr lang="en-US" altLang="en-US">
                <a:solidFill>
                  <a:srgbClr val="045C75"/>
                </a:solidFill>
                <a:latin typeface="Constantia" panose="02030602050306030303" pitchFamily="18" charset="0"/>
              </a:rPr>
              <a:pPr eaLnBrk="1" hangingPunct="1"/>
              <a:t>28</a:t>
            </a:fld>
            <a:endParaRPr lang="en-US" altLang="en-US">
              <a:solidFill>
                <a:srgbClr val="045C75"/>
              </a:solidFill>
              <a:latin typeface="Constantia" panose="02030602050306030303" pitchFamily="18" charset="0"/>
            </a:endParaRPr>
          </a:p>
        </p:txBody>
      </p:sp>
      <p:sp>
        <p:nvSpPr>
          <p:cNvPr id="46083" name="Title 1"/>
          <p:cNvSpPr>
            <a:spLocks noGrp="1"/>
          </p:cNvSpPr>
          <p:nvPr>
            <p:ph type="title"/>
          </p:nvPr>
        </p:nvSpPr>
        <p:spPr/>
        <p:txBody>
          <a:bodyPr/>
          <a:lstStyle/>
          <a:p>
            <a:pPr eaLnBrk="1" hangingPunct="1"/>
            <a:r>
              <a:rPr lang="en-US" altLang="en-US"/>
              <a:t>Step 12</a:t>
            </a:r>
          </a:p>
        </p:txBody>
      </p:sp>
      <p:sp>
        <p:nvSpPr>
          <p:cNvPr id="46084" name="Content Placeholder 2"/>
          <p:cNvSpPr>
            <a:spLocks noGrp="1"/>
          </p:cNvSpPr>
          <p:nvPr>
            <p:ph idx="1"/>
          </p:nvPr>
        </p:nvSpPr>
        <p:spPr>
          <a:xfrm>
            <a:off x="457200" y="1935163"/>
            <a:ext cx="8229600" cy="3932237"/>
          </a:xfrm>
        </p:spPr>
        <p:txBody>
          <a:bodyPr/>
          <a:lstStyle/>
          <a:p>
            <a:pP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r>
              <a:rPr lang="en-US" altLang="en-US" sz="3600" i="1" dirty="0"/>
              <a:t>Having had a spiritual awakening as a result of these steps, we tried to carry this message to addicts, and to practice these principles in all our affairs.</a:t>
            </a:r>
            <a:endParaRPr lang="en-US" altLang="en-US" sz="3600"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6A362F-7B28-438D-B4CD-6C2D45276356}" type="slidenum">
              <a:rPr lang="en-US" altLang="en-US">
                <a:solidFill>
                  <a:srgbClr val="045C75"/>
                </a:solidFill>
                <a:latin typeface="Constantia" panose="02030602050306030303" pitchFamily="18" charset="0"/>
              </a:rPr>
              <a:pPr eaLnBrk="1" hangingPunct="1"/>
              <a:t>29</a:t>
            </a:fld>
            <a:endParaRPr lang="en-US" altLang="en-US">
              <a:solidFill>
                <a:srgbClr val="045C75"/>
              </a:solidFill>
              <a:latin typeface="Constantia" panose="02030602050306030303" pitchFamily="18" charset="0"/>
            </a:endParaRPr>
          </a:p>
        </p:txBody>
      </p:sp>
      <p:sp>
        <p:nvSpPr>
          <p:cNvPr id="47107" name="Title 1"/>
          <p:cNvSpPr>
            <a:spLocks noGrp="1"/>
          </p:cNvSpPr>
          <p:nvPr>
            <p:ph type="title"/>
          </p:nvPr>
        </p:nvSpPr>
        <p:spPr/>
        <p:txBody>
          <a:bodyPr/>
          <a:lstStyle/>
          <a:p>
            <a:pPr eaLnBrk="1" hangingPunct="1"/>
            <a:r>
              <a:rPr lang="en-US" altLang="en-US" sz="3200"/>
              <a:t>6 th BT p19, par3, line5/ 5 th BT p19, par3, line5</a:t>
            </a:r>
          </a:p>
        </p:txBody>
      </p:sp>
      <p:sp>
        <p:nvSpPr>
          <p:cNvPr id="47108"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sz="3600" i="1"/>
              <a:t>“The steps are our solution. They are our survival kit. They are our defense against addiction which is a deadly disease. Our steps are the principles that make our recovery possible.”</a:t>
            </a:r>
            <a:endParaRPr lang="en-US" altLang="en-US" sz="360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8FAACD-C9A7-4D9B-88C8-CBE37B5D4C17}" type="slidenum">
              <a:rPr lang="en-US" altLang="en-US">
                <a:solidFill>
                  <a:srgbClr val="045C75"/>
                </a:solidFill>
                <a:latin typeface="Constantia" panose="02030602050306030303" pitchFamily="18" charset="0"/>
              </a:rPr>
              <a:pPr eaLnBrk="1" hangingPunct="1"/>
              <a:t>3</a:t>
            </a:fld>
            <a:endParaRPr lang="en-US" altLang="en-US">
              <a:solidFill>
                <a:srgbClr val="045C75"/>
              </a:solidFill>
              <a:latin typeface="Constantia" panose="02030602050306030303" pitchFamily="18" charset="0"/>
            </a:endParaRPr>
          </a:p>
        </p:txBody>
      </p:sp>
      <p:sp>
        <p:nvSpPr>
          <p:cNvPr id="22531" name="Rectangle 2"/>
          <p:cNvSpPr>
            <a:spLocks noGrp="1"/>
          </p:cNvSpPr>
          <p:nvPr>
            <p:ph type="title"/>
          </p:nvPr>
        </p:nvSpPr>
        <p:spPr/>
        <p:txBody>
          <a:bodyPr/>
          <a:lstStyle/>
          <a:p>
            <a:pPr eaLnBrk="1" hangingPunct="1"/>
            <a:r>
              <a:rPr lang="en-US" altLang="en-US"/>
              <a:t>What We’ll Be Doing</a:t>
            </a:r>
          </a:p>
        </p:txBody>
      </p:sp>
      <p:sp>
        <p:nvSpPr>
          <p:cNvPr id="22532" name="Rectangle 3"/>
          <p:cNvSpPr>
            <a:spLocks noGrp="1"/>
          </p:cNvSpPr>
          <p:nvPr>
            <p:ph type="body" idx="1"/>
          </p:nvPr>
        </p:nvSpPr>
        <p:spPr/>
        <p:txBody>
          <a:bodyPr/>
          <a:lstStyle/>
          <a:p>
            <a:pPr eaLnBrk="1" hangingPunct="1"/>
            <a:r>
              <a:rPr lang="en-US" altLang="en-US"/>
              <a:t>We will have four sessions, each lasting about 1 hour. Please wait until breaks to smoke or use the restrooms.</a:t>
            </a:r>
          </a:p>
          <a:p>
            <a:pPr eaLnBrk="1" hangingPunct="1"/>
            <a:endParaRPr lang="en-US" altLang="en-US"/>
          </a:p>
          <a:p>
            <a:pPr eaLnBrk="1" hangingPunct="1"/>
            <a:r>
              <a:rPr lang="en-US" altLang="en-US"/>
              <a:t>Turn OFF cell phones. Your conversation or texting may keep someone else from hearing our life saving message.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7DCF88-A2B5-4659-893F-C4C17BE5B409}" type="slidenum">
              <a:rPr lang="en-US" altLang="en-US">
                <a:solidFill>
                  <a:srgbClr val="045C75"/>
                </a:solidFill>
                <a:latin typeface="Constantia" panose="02030602050306030303" pitchFamily="18" charset="0"/>
              </a:rPr>
              <a:pPr eaLnBrk="1" hangingPunct="1"/>
              <a:t>30</a:t>
            </a:fld>
            <a:endParaRPr lang="en-US" altLang="en-US">
              <a:solidFill>
                <a:srgbClr val="045C75"/>
              </a:solidFill>
              <a:latin typeface="Constantia" panose="02030602050306030303" pitchFamily="18" charset="0"/>
            </a:endParaRPr>
          </a:p>
        </p:txBody>
      </p:sp>
      <p:sp>
        <p:nvSpPr>
          <p:cNvPr id="48131" name="Title 1"/>
          <p:cNvSpPr>
            <a:spLocks noGrp="1"/>
          </p:cNvSpPr>
          <p:nvPr>
            <p:ph type="title"/>
          </p:nvPr>
        </p:nvSpPr>
        <p:spPr/>
        <p:txBody>
          <a:bodyPr/>
          <a:lstStyle/>
          <a:p>
            <a:pPr eaLnBrk="1" hangingPunct="1"/>
            <a:r>
              <a:rPr lang="en-US" altLang="en-US" sz="3200"/>
              <a:t>6 th BT p58, par2, line1/ 5 th BT p55, par4, line1</a:t>
            </a:r>
          </a:p>
        </p:txBody>
      </p:sp>
      <p:sp>
        <p:nvSpPr>
          <p:cNvPr id="4813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i="1"/>
              <a:t>  </a:t>
            </a:r>
            <a:r>
              <a:rPr lang="en-US" altLang="en-US" sz="3600" i="1"/>
              <a:t>“The Twelve Steps are used as a program of recovery.”</a:t>
            </a:r>
            <a:endParaRPr lang="en-US" altLang="en-US" sz="360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AA5CB5-B456-45DF-BB79-792D20817529}" type="slidenum">
              <a:rPr lang="en-US" altLang="en-US">
                <a:solidFill>
                  <a:srgbClr val="045C75"/>
                </a:solidFill>
                <a:latin typeface="Constantia" panose="02030602050306030303" pitchFamily="18" charset="0"/>
              </a:rPr>
              <a:pPr eaLnBrk="1" hangingPunct="1"/>
              <a:t>31</a:t>
            </a:fld>
            <a:endParaRPr lang="en-US" altLang="en-US">
              <a:solidFill>
                <a:srgbClr val="045C75"/>
              </a:solidFill>
              <a:latin typeface="Constantia" panose="02030602050306030303" pitchFamily="18" charset="0"/>
            </a:endParaRPr>
          </a:p>
        </p:txBody>
      </p:sp>
      <p:sp>
        <p:nvSpPr>
          <p:cNvPr id="49155" name="Title 1"/>
          <p:cNvSpPr>
            <a:spLocks noGrp="1"/>
          </p:cNvSpPr>
          <p:nvPr>
            <p:ph type="title"/>
          </p:nvPr>
        </p:nvSpPr>
        <p:spPr/>
        <p:txBody>
          <a:bodyPr/>
          <a:lstStyle/>
          <a:p>
            <a:pPr eaLnBrk="1" hangingPunct="1"/>
            <a:r>
              <a:rPr lang="en-US" altLang="en-US" sz="3200"/>
              <a:t>6 th BT p57, par3, line6/ 5 th BT p55, par2, line6</a:t>
            </a:r>
          </a:p>
        </p:txBody>
      </p:sp>
      <p:sp>
        <p:nvSpPr>
          <p:cNvPr id="4915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“Our experience reveals that working the steps is our best guarantee against relapse.”</a:t>
            </a:r>
            <a:endParaRPr lang="en-US" altLang="en-US" sz="360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FA743F-55AE-4F3E-8067-367ED62E6048}" type="slidenum">
              <a:rPr lang="en-US" altLang="en-US">
                <a:solidFill>
                  <a:srgbClr val="045C75"/>
                </a:solidFill>
                <a:latin typeface="Constantia" panose="02030602050306030303" pitchFamily="18" charset="0"/>
              </a:rPr>
              <a:pPr eaLnBrk="1" hangingPunct="1"/>
              <a:t>32</a:t>
            </a:fld>
            <a:endParaRPr lang="en-US" altLang="en-US">
              <a:solidFill>
                <a:srgbClr val="045C75"/>
              </a:solidFill>
              <a:latin typeface="Constantia" panose="02030602050306030303" pitchFamily="18" charset="0"/>
            </a:endParaRPr>
          </a:p>
        </p:txBody>
      </p:sp>
      <p:sp>
        <p:nvSpPr>
          <p:cNvPr id="50179" name="Title 1"/>
          <p:cNvSpPr>
            <a:spLocks noGrp="1"/>
          </p:cNvSpPr>
          <p:nvPr>
            <p:ph type="title"/>
          </p:nvPr>
        </p:nvSpPr>
        <p:spPr/>
        <p:txBody>
          <a:bodyPr/>
          <a:lstStyle/>
          <a:p>
            <a:pPr eaLnBrk="1" hangingPunct="1"/>
            <a:r>
              <a:rPr lang="en-US" altLang="en-US" sz="3200"/>
              <a:t>6 th BT p54, line1/ 5 th BT p52, line1</a:t>
            </a:r>
          </a:p>
        </p:txBody>
      </p:sp>
      <p:sp>
        <p:nvSpPr>
          <p:cNvPr id="50180" name="Content Placeholder 2"/>
          <p:cNvSpPr>
            <a:spLocks noGrp="1"/>
          </p:cNvSpPr>
          <p:nvPr>
            <p:ph idx="1"/>
          </p:nvPr>
        </p:nvSpPr>
        <p:spPr>
          <a:xfrm>
            <a:off x="0" y="1276350"/>
            <a:ext cx="9144000" cy="4389437"/>
          </a:xfrm>
        </p:spPr>
        <p:txBody>
          <a:bodyPr/>
          <a:lstStyle/>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algn="ctr" eaLnBrk="1" hangingPunct="1">
              <a:buFont typeface="Wingdings 2" panose="05020102010507070707" pitchFamily="18" charset="2"/>
              <a:buNone/>
            </a:pPr>
            <a:r>
              <a:rPr lang="en-US" altLang="en-US" dirty="0"/>
              <a:t>  </a:t>
            </a:r>
            <a:r>
              <a:rPr lang="en-US" altLang="en-US" sz="3600" i="1" dirty="0"/>
              <a:t>“Begin your own program by taking </a:t>
            </a:r>
          </a:p>
          <a:p>
            <a:pPr algn="ctr" eaLnBrk="1" hangingPunct="1">
              <a:buFont typeface="Wingdings 2" panose="05020102010507070707" pitchFamily="18" charset="2"/>
              <a:buNone/>
            </a:pPr>
            <a:r>
              <a:rPr lang="en-US" altLang="en-US" sz="3600" i="1" dirty="0"/>
              <a:t>Step One.”</a:t>
            </a:r>
            <a:endParaRPr lang="en-US" altLang="en-US" sz="3600"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3EFAF6-5DE2-4837-972E-6835EC9756B7}" type="slidenum">
              <a:rPr lang="en-US" altLang="en-US">
                <a:solidFill>
                  <a:srgbClr val="045C75"/>
                </a:solidFill>
                <a:latin typeface="Constantia" panose="02030602050306030303" pitchFamily="18" charset="0"/>
              </a:rPr>
              <a:pPr eaLnBrk="1" hangingPunct="1"/>
              <a:t>33</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1066800"/>
            <a:ext cx="8229600" cy="1143000"/>
          </a:xfrm>
        </p:spPr>
        <p:txBody>
          <a:bodyPr>
            <a:normAutofit fontScale="90000"/>
          </a:bodyPr>
          <a:lstStyle/>
          <a:p>
            <a:pPr eaLnBrk="1" fontAlgn="auto" hangingPunct="1">
              <a:spcAft>
                <a:spcPts val="0"/>
              </a:spcAft>
              <a:defRPr/>
            </a:pPr>
            <a:br>
              <a:rPr lang="en-US" sz="2800" b="1" dirty="0"/>
            </a:br>
            <a:br>
              <a:rPr lang="en-US" sz="2800" b="1" dirty="0"/>
            </a:br>
            <a:br>
              <a:rPr lang="en-US" sz="2800" b="1" dirty="0"/>
            </a:br>
            <a:br>
              <a:rPr lang="en-US" sz="2800" b="1" dirty="0"/>
            </a:br>
            <a:r>
              <a:rPr lang="en-US" sz="4900" b="1" dirty="0"/>
              <a:t>STEP ONE</a:t>
            </a:r>
            <a:br>
              <a:rPr lang="en-US" sz="3200" dirty="0"/>
            </a:br>
            <a:r>
              <a:rPr lang="en-US" sz="3200" dirty="0"/>
              <a:t>6 </a:t>
            </a:r>
            <a:r>
              <a:rPr lang="en-US" sz="3200" dirty="0" err="1"/>
              <a:t>th</a:t>
            </a:r>
            <a:r>
              <a:rPr lang="en-US" sz="3200" dirty="0"/>
              <a:t> BT p17, line4/ 5 </a:t>
            </a:r>
            <a:r>
              <a:rPr lang="en-US" sz="3200" dirty="0" err="1"/>
              <a:t>th</a:t>
            </a:r>
            <a:r>
              <a:rPr lang="en-US" sz="3200" dirty="0"/>
              <a:t> BT p17, line4</a:t>
            </a:r>
            <a:br>
              <a:rPr lang="en-US" sz="3200" dirty="0"/>
            </a:br>
            <a:endParaRPr lang="en-US" sz="3200" dirty="0"/>
          </a:p>
        </p:txBody>
      </p:sp>
      <p:sp>
        <p:nvSpPr>
          <p:cNvPr id="5120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“We admitted that we were powerless over our addiction, that our lives had become unmanageable.”</a:t>
            </a:r>
            <a:endParaRPr lang="en-US" altLang="en-US" sz="360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C7BBF9-CE54-4F13-91AB-C7AAB68FB7A0}" type="slidenum">
              <a:rPr lang="en-US" altLang="en-US">
                <a:solidFill>
                  <a:srgbClr val="045C75"/>
                </a:solidFill>
                <a:latin typeface="Constantia" panose="02030602050306030303" pitchFamily="18" charset="0"/>
              </a:rPr>
              <a:pPr eaLnBrk="1" hangingPunct="1"/>
              <a:t>34</a:t>
            </a:fld>
            <a:endParaRPr lang="en-US" altLang="en-US">
              <a:solidFill>
                <a:srgbClr val="045C75"/>
              </a:solidFill>
              <a:latin typeface="Constantia" panose="02030602050306030303" pitchFamily="18" charset="0"/>
            </a:endParaRPr>
          </a:p>
        </p:txBody>
      </p:sp>
      <p:sp>
        <p:nvSpPr>
          <p:cNvPr id="52227" name="Title 1"/>
          <p:cNvSpPr>
            <a:spLocks noGrp="1"/>
          </p:cNvSpPr>
          <p:nvPr>
            <p:ph type="title"/>
          </p:nvPr>
        </p:nvSpPr>
        <p:spPr/>
        <p:txBody>
          <a:bodyPr/>
          <a:lstStyle/>
          <a:p>
            <a:pPr eaLnBrk="1" hangingPunct="1"/>
            <a:r>
              <a:rPr lang="en-US" altLang="en-US" sz="3200"/>
              <a:t>6 th BT p20, par2, line2/ 5 th BT p20, par2, line2</a:t>
            </a:r>
          </a:p>
        </p:txBody>
      </p:sp>
      <p:sp>
        <p:nvSpPr>
          <p:cNvPr id="52228"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i="1"/>
              <a:t> </a:t>
            </a:r>
            <a:r>
              <a:rPr lang="en-US" altLang="en-US" sz="3600" i="1"/>
              <a:t>“Powerless means using drugs against our will.”</a:t>
            </a:r>
            <a:endParaRPr lang="en-US" altLang="en-US" sz="3600"/>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A15BA4-05C8-43C1-BFC6-9FB7CD0B6579}" type="slidenum">
              <a:rPr lang="en-US" altLang="en-US">
                <a:solidFill>
                  <a:srgbClr val="045C75"/>
                </a:solidFill>
                <a:latin typeface="Constantia" panose="02030602050306030303" pitchFamily="18" charset="0"/>
              </a:rPr>
              <a:pPr eaLnBrk="1" hangingPunct="1"/>
              <a:t>35</a:t>
            </a:fld>
            <a:endParaRPr lang="en-US" altLang="en-US">
              <a:solidFill>
                <a:srgbClr val="045C75"/>
              </a:solidFill>
              <a:latin typeface="Constantia" panose="02030602050306030303" pitchFamily="18" charset="0"/>
            </a:endParaRPr>
          </a:p>
        </p:txBody>
      </p:sp>
      <p:sp>
        <p:nvSpPr>
          <p:cNvPr id="55299" name="Title 1"/>
          <p:cNvSpPr>
            <a:spLocks noGrp="1"/>
          </p:cNvSpPr>
          <p:nvPr>
            <p:ph type="title"/>
          </p:nvPr>
        </p:nvSpPr>
        <p:spPr/>
        <p:txBody>
          <a:bodyPr/>
          <a:lstStyle/>
          <a:p>
            <a:pPr eaLnBrk="1" hangingPunct="1"/>
            <a:r>
              <a:rPr lang="en-US" altLang="en-US" sz="3200"/>
              <a:t>6 th BT p20, par5, line1/ 5 th BT p20, par 5, line1</a:t>
            </a:r>
          </a:p>
        </p:txBody>
      </p:sp>
      <p:sp>
        <p:nvSpPr>
          <p:cNvPr id="55300"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sz="3200" i="1"/>
              <a:t>“The physical aspect of our disease is the compulsive use of drugs: the inability to stop using once we have started. The mental aspect of our disease is our obsession, or over powering desire to use, even when we are destroying our lives. The spiritual part of our disease is our total self-centeredness.”</a:t>
            </a:r>
            <a:endParaRPr lang="en-US" altLang="en-US" sz="320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6A5B95-94E5-4B0F-BAE5-62D0BCFB9CF1}" type="slidenum">
              <a:rPr lang="en-US" altLang="en-US">
                <a:solidFill>
                  <a:srgbClr val="045C75"/>
                </a:solidFill>
                <a:latin typeface="Constantia" panose="02030602050306030303" pitchFamily="18" charset="0"/>
              </a:rPr>
              <a:pPr eaLnBrk="1" hangingPunct="1"/>
              <a:t>36</a:t>
            </a:fld>
            <a:endParaRPr lang="en-US" altLang="en-US">
              <a:solidFill>
                <a:srgbClr val="045C75"/>
              </a:solidFill>
              <a:latin typeface="Constantia" panose="02030602050306030303" pitchFamily="18" charset="0"/>
            </a:endParaRPr>
          </a:p>
        </p:txBody>
      </p:sp>
      <p:sp>
        <p:nvSpPr>
          <p:cNvPr id="56323" name="Title 1"/>
          <p:cNvSpPr>
            <a:spLocks noGrp="1"/>
          </p:cNvSpPr>
          <p:nvPr>
            <p:ph type="title"/>
          </p:nvPr>
        </p:nvSpPr>
        <p:spPr/>
        <p:txBody>
          <a:bodyPr/>
          <a:lstStyle/>
          <a:p>
            <a:pPr eaLnBrk="1" hangingPunct="1"/>
            <a:r>
              <a:rPr lang="en-US" altLang="en-US" sz="3200"/>
              <a:t>H&amp;W p5, par2, line8- p6, line2</a:t>
            </a:r>
          </a:p>
        </p:txBody>
      </p:sp>
      <p:sp>
        <p:nvSpPr>
          <p:cNvPr id="5632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sz="3600" i="1"/>
              <a:t>“Mentally we become obsessed with the thoughts of using. Physically, we develop a compulsion to continue using, regardless of the consequences. Spiritually, we become totally self-centered in the course of our addiction.”</a:t>
            </a:r>
            <a:endParaRPr lang="en-US" altLang="en-US" sz="360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38BFD7-E320-4566-98F7-0927743835E5}" type="slidenum">
              <a:rPr lang="en-US" altLang="en-US">
                <a:solidFill>
                  <a:srgbClr val="045C75"/>
                </a:solidFill>
                <a:latin typeface="Constantia" panose="02030602050306030303" pitchFamily="18" charset="0"/>
              </a:rPr>
              <a:pPr eaLnBrk="1" hangingPunct="1"/>
              <a:t>37</a:t>
            </a:fld>
            <a:endParaRPr lang="en-US" altLang="en-US">
              <a:solidFill>
                <a:srgbClr val="045C75"/>
              </a:solidFill>
              <a:latin typeface="Constantia" panose="02030602050306030303" pitchFamily="18" charset="0"/>
            </a:endParaRPr>
          </a:p>
        </p:txBody>
      </p:sp>
      <p:sp>
        <p:nvSpPr>
          <p:cNvPr id="57347" name="Title 1"/>
          <p:cNvSpPr>
            <a:spLocks noGrp="1"/>
          </p:cNvSpPr>
          <p:nvPr>
            <p:ph type="title"/>
          </p:nvPr>
        </p:nvSpPr>
        <p:spPr>
          <a:xfrm>
            <a:off x="457200" y="457200"/>
            <a:ext cx="8229600" cy="762000"/>
          </a:xfrm>
        </p:spPr>
        <p:txBody>
          <a:bodyPr/>
          <a:lstStyle/>
          <a:p>
            <a:pPr eaLnBrk="1" hangingPunct="1"/>
            <a:r>
              <a:rPr lang="en-US" altLang="en-US" sz="3200"/>
              <a:t>H&amp;W p6, par2, line3- p7, line6</a:t>
            </a:r>
          </a:p>
        </p:txBody>
      </p:sp>
      <p:sp>
        <p:nvSpPr>
          <p:cNvPr id="3" name="Content Placeholder 2"/>
          <p:cNvSpPr>
            <a:spLocks noGrp="1"/>
          </p:cNvSpPr>
          <p:nvPr>
            <p:ph idx="1"/>
          </p:nvPr>
        </p:nvSpPr>
        <p:spPr>
          <a:xfrm>
            <a:off x="457200" y="914400"/>
            <a:ext cx="8229600" cy="6248400"/>
          </a:xfrm>
        </p:spPr>
        <p:txBody>
          <a:bodyPr>
            <a:normAutofit fontScale="62500" lnSpcReduction="20000"/>
          </a:bodyPr>
          <a:lstStyle/>
          <a:p>
            <a:pPr marL="274320" indent="-274320" eaLnBrk="1" fontAlgn="auto" hangingPunct="1">
              <a:spcAft>
                <a:spcPts val="0"/>
              </a:spcAft>
              <a:buClr>
                <a:schemeClr val="accent3"/>
              </a:buClr>
              <a:buFont typeface="Wingdings 2"/>
              <a:buNone/>
              <a:defRPr/>
            </a:pPr>
            <a:endParaRPr lang="en-US" sz="3800" i="1" dirty="0"/>
          </a:p>
          <a:p>
            <a:pPr marL="274320" indent="-274320" eaLnBrk="1" fontAlgn="auto" hangingPunct="1">
              <a:spcAft>
                <a:spcPts val="0"/>
              </a:spcAft>
              <a:buClr>
                <a:schemeClr val="accent3"/>
              </a:buClr>
              <a:buFont typeface="Wingdings 2"/>
              <a:buNone/>
              <a:defRPr/>
            </a:pPr>
            <a:endParaRPr lang="en-US" sz="3800" i="1" dirty="0"/>
          </a:p>
          <a:p>
            <a:pPr marL="274320" indent="-274320" eaLnBrk="1" fontAlgn="auto" hangingPunct="1">
              <a:spcAft>
                <a:spcPts val="0"/>
              </a:spcAft>
              <a:buClr>
                <a:schemeClr val="accent3"/>
              </a:buClr>
              <a:buFont typeface="Wingdings 2"/>
              <a:buNone/>
              <a:defRPr/>
            </a:pPr>
            <a:r>
              <a:rPr lang="en-US" sz="3800" i="1" dirty="0"/>
              <a:t>“Many of us have had problems with the idea that, as addicts, we are obsessive and compulsive. The idea that these words applied to us may have made us cringe. However, obsession and compulsion are aspects of our powerlessness. We need to understand and acknowledge their presence in our lives if our admission of powerlessness is to be complete. Obsession, for us, is the never-ending stream of thoughts relating to using drugs, running out of drugs, getting more drugs, and so on. We simply can’t get these thoughts out of our minds. In our experience, compulsion is the irrational impulse to continue using drugs, no matter what happens as a result. We just can’t stop. We address obsession and compulsion here as they relate to our drug use because, when we first come into the program, our drug addiction is how we identify with each other and the program.”</a:t>
            </a:r>
            <a:endParaRPr lang="en-US" sz="3800"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F35A62-D6CC-4D90-9FA2-3A3AE4D8DF56}" type="slidenum">
              <a:rPr lang="en-US" altLang="en-US">
                <a:solidFill>
                  <a:srgbClr val="045C75"/>
                </a:solidFill>
                <a:latin typeface="Constantia" panose="02030602050306030303" pitchFamily="18" charset="0"/>
              </a:rPr>
              <a:pPr eaLnBrk="1" hangingPunct="1"/>
              <a:t>38</a:t>
            </a:fld>
            <a:endParaRPr lang="en-US" altLang="en-US">
              <a:solidFill>
                <a:srgbClr val="045C75"/>
              </a:solidFill>
              <a:latin typeface="Constantia" panose="02030602050306030303" pitchFamily="18" charset="0"/>
            </a:endParaRPr>
          </a:p>
        </p:txBody>
      </p:sp>
      <p:sp>
        <p:nvSpPr>
          <p:cNvPr id="58371" name="Title 1"/>
          <p:cNvSpPr>
            <a:spLocks noGrp="1"/>
          </p:cNvSpPr>
          <p:nvPr>
            <p:ph type="title"/>
          </p:nvPr>
        </p:nvSpPr>
        <p:spPr>
          <a:xfrm>
            <a:off x="533400" y="609600"/>
            <a:ext cx="8229600" cy="990600"/>
          </a:xfrm>
        </p:spPr>
        <p:txBody>
          <a:bodyPr/>
          <a:lstStyle/>
          <a:p>
            <a:pPr eaLnBrk="1" hangingPunct="1"/>
            <a:r>
              <a:rPr lang="en-US" altLang="en-US" sz="2800"/>
              <a:t>6 th BT p87, line5- end of part 2/ 5 th BT p84, line 5-</a:t>
            </a:r>
            <a:br>
              <a:rPr lang="en-US" altLang="en-US" sz="2800"/>
            </a:br>
            <a:r>
              <a:rPr lang="en-US" altLang="en-US" sz="2800"/>
              <a:t> end of part 2</a:t>
            </a:r>
          </a:p>
        </p:txBody>
      </p:sp>
      <p:sp>
        <p:nvSpPr>
          <p:cNvPr id="58372" name="Content Placeholder 2"/>
          <p:cNvSpPr>
            <a:spLocks noGrp="1"/>
          </p:cNvSpPr>
          <p:nvPr>
            <p:ph idx="1"/>
          </p:nvPr>
        </p:nvSpPr>
        <p:spPr>
          <a:xfrm>
            <a:off x="533400" y="1600200"/>
            <a:ext cx="8229600" cy="52578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“We know well the two things that make up true addiction: obsession and compulsion. Obsession—that fixed idea that takes us back time and time again to our particular drug, or some substitute, to recapture the ease and comfort we once knew. Compulsion—once having started the process with one fix, one pill, or one drink we cannot stop through our own power of will. Because of our physical sensitivity to drugs, we are completely in the grip of a destructive power greater than ourselves.”</a:t>
            </a:r>
            <a:endParaRPr lang="en-US" alt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484095-7A55-4F80-9169-0347CB4363F1}" type="slidenum">
              <a:rPr lang="en-US" altLang="en-US">
                <a:solidFill>
                  <a:srgbClr val="045C75"/>
                </a:solidFill>
                <a:latin typeface="Constantia" panose="02030602050306030303" pitchFamily="18" charset="0"/>
              </a:rPr>
              <a:pPr eaLnBrk="1" hangingPunct="1"/>
              <a:t>39</a:t>
            </a:fld>
            <a:endParaRPr lang="en-US" altLang="en-US">
              <a:solidFill>
                <a:srgbClr val="045C75"/>
              </a:solidFill>
              <a:latin typeface="Constantia" panose="02030602050306030303" pitchFamily="18" charset="0"/>
            </a:endParaRPr>
          </a:p>
        </p:txBody>
      </p:sp>
      <p:sp>
        <p:nvSpPr>
          <p:cNvPr id="60419" name="Title 1"/>
          <p:cNvSpPr>
            <a:spLocks noGrp="1"/>
          </p:cNvSpPr>
          <p:nvPr>
            <p:ph type="title"/>
          </p:nvPr>
        </p:nvSpPr>
        <p:spPr/>
        <p:txBody>
          <a:bodyPr/>
          <a:lstStyle/>
          <a:p>
            <a:pPr eaLnBrk="1" hangingPunct="1"/>
            <a:r>
              <a:rPr lang="en-US" altLang="en-US" sz="3200"/>
              <a:t>H&amp;W p7, par1, line1</a:t>
            </a:r>
          </a:p>
        </p:txBody>
      </p:sp>
      <p:sp>
        <p:nvSpPr>
          <p:cNvPr id="6042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“Denial is the part of our disease that makes it difficult , if not impossible, for us to acknowledge reality. In our addiction, denial protected us from seeing the reality of what our lives had become.”</a:t>
            </a:r>
            <a:endParaRPr lang="en-US" altLang="en-US" sz="360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2AAA18-8CE2-4DBF-9157-64D2285F1850}" type="slidenum">
              <a:rPr lang="en-US" altLang="en-US">
                <a:solidFill>
                  <a:srgbClr val="045C75"/>
                </a:solidFill>
                <a:latin typeface="Constantia" panose="02030602050306030303" pitchFamily="18" charset="0"/>
              </a:rPr>
              <a:pPr eaLnBrk="1" hangingPunct="1"/>
              <a:t>4</a:t>
            </a:fld>
            <a:endParaRPr lang="en-US" altLang="en-US">
              <a:solidFill>
                <a:srgbClr val="045C75"/>
              </a:solidFill>
              <a:latin typeface="Constantia" panose="02030602050306030303" pitchFamily="18" charset="0"/>
            </a:endParaRPr>
          </a:p>
        </p:txBody>
      </p:sp>
      <p:sp>
        <p:nvSpPr>
          <p:cNvPr id="23555" name="Rectangle 2"/>
          <p:cNvSpPr>
            <a:spLocks noGrp="1"/>
          </p:cNvSpPr>
          <p:nvPr>
            <p:ph type="title"/>
          </p:nvPr>
        </p:nvSpPr>
        <p:spPr/>
        <p:txBody>
          <a:bodyPr/>
          <a:lstStyle/>
          <a:p>
            <a:pPr eaLnBrk="1" hangingPunct="1"/>
            <a:r>
              <a:rPr lang="en-US" altLang="en-US"/>
              <a:t>What We’ll Be Doing</a:t>
            </a:r>
          </a:p>
        </p:txBody>
      </p:sp>
      <p:sp>
        <p:nvSpPr>
          <p:cNvPr id="23556" name="Rectangle 3"/>
          <p:cNvSpPr>
            <a:spLocks noGrp="1"/>
          </p:cNvSpPr>
          <p:nvPr>
            <p:ph type="body" idx="1"/>
          </p:nvPr>
        </p:nvSpPr>
        <p:spPr/>
        <p:txBody>
          <a:bodyPr/>
          <a:lstStyle/>
          <a:p>
            <a:pPr eaLnBrk="1" hangingPunct="1"/>
            <a:r>
              <a:rPr lang="en-US" altLang="en-US"/>
              <a:t>We will have four sessions, each lasting about 1 hour. Please wait until breaks to smoke or use the restrooms.</a:t>
            </a:r>
          </a:p>
          <a:p>
            <a:pPr eaLnBrk="1" hangingPunct="1"/>
            <a:endParaRPr lang="en-US" altLang="en-US"/>
          </a:p>
          <a:p>
            <a:pPr eaLnBrk="1" hangingPunct="1"/>
            <a:r>
              <a:rPr lang="en-US" altLang="en-US"/>
              <a:t>Turn OFF cell phones. Your conversation or texting may keep someone else from hearing our life saving message.</a:t>
            </a:r>
          </a:p>
          <a:p>
            <a:pPr eaLnBrk="1" hangingPunct="1"/>
            <a:endParaRPr lang="en-US" altLang="en-US"/>
          </a:p>
          <a:p>
            <a:pPr eaLnBrk="1" hangingPunct="1"/>
            <a:r>
              <a:rPr lang="en-US" altLang="en-US"/>
              <a:t>Write down your questions and save them until the end of each session.</a:t>
            </a: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E2F50D-1689-451F-8334-337DC9810592}" type="slidenum">
              <a:rPr lang="en-US" altLang="en-US">
                <a:solidFill>
                  <a:srgbClr val="045C75"/>
                </a:solidFill>
                <a:latin typeface="Constantia" panose="02030602050306030303" pitchFamily="18" charset="0"/>
              </a:rPr>
              <a:pPr eaLnBrk="1" hangingPunct="1"/>
              <a:t>40</a:t>
            </a:fld>
            <a:endParaRPr lang="en-US" altLang="en-US">
              <a:solidFill>
                <a:srgbClr val="045C75"/>
              </a:solidFill>
              <a:latin typeface="Constantia" panose="02030602050306030303" pitchFamily="18" charset="0"/>
            </a:endParaRPr>
          </a:p>
        </p:txBody>
      </p:sp>
      <p:sp>
        <p:nvSpPr>
          <p:cNvPr id="61443" name="Title 1"/>
          <p:cNvSpPr>
            <a:spLocks noGrp="1"/>
          </p:cNvSpPr>
          <p:nvPr>
            <p:ph type="title"/>
          </p:nvPr>
        </p:nvSpPr>
        <p:spPr/>
        <p:txBody>
          <a:bodyPr/>
          <a:lstStyle/>
          <a:p>
            <a:pPr eaLnBrk="1" hangingPunct="1"/>
            <a:r>
              <a:rPr lang="en-US" altLang="en-US" sz="3200"/>
              <a:t>H&amp;W p7, par2</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200" i="1" dirty="0"/>
              <a:t>“The spiritual part of our disease, the part we may recognize only by a feeling of emptiness or loneliness when we first get clean, is perhaps one of the most difficult aspects of addiction for us. Because this part of our disease affects us so profoundly and so personally, we may be overwhelmed when we think about applying a program of recovery to it.”</a:t>
            </a:r>
            <a:endParaRPr lang="en-US" sz="3200"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EC71C9-3ABB-46E5-8C23-B0985F60A0DA}" type="slidenum">
              <a:rPr lang="en-US" altLang="en-US">
                <a:solidFill>
                  <a:srgbClr val="045C75"/>
                </a:solidFill>
                <a:latin typeface="Constantia" panose="02030602050306030303" pitchFamily="18" charset="0"/>
              </a:rPr>
              <a:pPr eaLnBrk="1" hangingPunct="1"/>
              <a:t>41</a:t>
            </a:fld>
            <a:endParaRPr lang="en-US" altLang="en-US">
              <a:solidFill>
                <a:srgbClr val="045C75"/>
              </a:solidFill>
              <a:latin typeface="Constantia" panose="02030602050306030303" pitchFamily="18" charset="0"/>
            </a:endParaRPr>
          </a:p>
        </p:txBody>
      </p:sp>
      <p:sp>
        <p:nvSpPr>
          <p:cNvPr id="62467" name="Title 1"/>
          <p:cNvSpPr>
            <a:spLocks noGrp="1"/>
          </p:cNvSpPr>
          <p:nvPr>
            <p:ph type="title"/>
          </p:nvPr>
        </p:nvSpPr>
        <p:spPr/>
        <p:txBody>
          <a:bodyPr/>
          <a:lstStyle/>
          <a:p>
            <a:pPr eaLnBrk="1" hangingPunct="1"/>
            <a:r>
              <a:rPr lang="en-US" altLang="en-US" sz="3200"/>
              <a:t>6 th BT p21, par4/ 5 th BT p21, par3</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“Now the question is: 'If we are powerless, how can Narcotics Anonymous help?' We begin by asking for help. The foundation of our program is the admission that we , of ourselves, do not have the power over addiction. When we can accept this fact, we have completed the first part of step one.”</a:t>
            </a:r>
            <a:endParaRPr lang="en-US" sz="3600" dirty="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00F1FB-7F59-48C2-B276-F9F22C8E7654}" type="slidenum">
              <a:rPr lang="en-US" altLang="en-US">
                <a:solidFill>
                  <a:srgbClr val="045C75"/>
                </a:solidFill>
                <a:latin typeface="Constantia" panose="02030602050306030303" pitchFamily="18" charset="0"/>
              </a:rPr>
              <a:pPr eaLnBrk="1" hangingPunct="1"/>
              <a:t>42</a:t>
            </a:fld>
            <a:endParaRPr lang="en-US" altLang="en-US">
              <a:solidFill>
                <a:srgbClr val="045C75"/>
              </a:solidFill>
              <a:latin typeface="Constantia" panose="02030602050306030303" pitchFamily="18" charset="0"/>
            </a:endParaRPr>
          </a:p>
        </p:txBody>
      </p:sp>
      <p:sp>
        <p:nvSpPr>
          <p:cNvPr id="63491" name="Title 1"/>
          <p:cNvSpPr>
            <a:spLocks noGrp="1"/>
          </p:cNvSpPr>
          <p:nvPr>
            <p:ph type="title"/>
          </p:nvPr>
        </p:nvSpPr>
        <p:spPr/>
        <p:txBody>
          <a:bodyPr/>
          <a:lstStyle/>
          <a:p>
            <a:pPr eaLnBrk="1" hangingPunct="1"/>
            <a:r>
              <a:rPr lang="en-US" altLang="en-US" sz="3200"/>
              <a:t>6 th BT p21, par5, line1/ 5 th BT p21, par4, line1</a:t>
            </a:r>
          </a:p>
        </p:txBody>
      </p:sp>
      <p:sp>
        <p:nvSpPr>
          <p:cNvPr id="6349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 A second admission must be made before our foundation is complete. If we stop here, we will know only half the truth.”</a:t>
            </a:r>
            <a:endParaRPr lang="en-US" altLang="en-US" sz="3600"/>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FB0464-BE37-4E9F-9949-340BA394807D}" type="slidenum">
              <a:rPr lang="en-US" altLang="en-US">
                <a:solidFill>
                  <a:srgbClr val="045C75"/>
                </a:solidFill>
                <a:latin typeface="Constantia" panose="02030602050306030303" pitchFamily="18" charset="0"/>
              </a:rPr>
              <a:pPr eaLnBrk="1" hangingPunct="1"/>
              <a:t>43</a:t>
            </a:fld>
            <a:endParaRPr lang="en-US" altLang="en-US">
              <a:solidFill>
                <a:srgbClr val="045C75"/>
              </a:solidFill>
              <a:latin typeface="Constantia" panose="02030602050306030303" pitchFamily="18" charset="0"/>
            </a:endParaRPr>
          </a:p>
        </p:txBody>
      </p:sp>
      <p:sp>
        <p:nvSpPr>
          <p:cNvPr id="64515" name="Title 1"/>
          <p:cNvSpPr>
            <a:spLocks noGrp="1"/>
          </p:cNvSpPr>
          <p:nvPr>
            <p:ph type="title"/>
          </p:nvPr>
        </p:nvSpPr>
        <p:spPr/>
        <p:txBody>
          <a:bodyPr/>
          <a:lstStyle/>
          <a:p>
            <a:pPr eaLnBrk="1" hangingPunct="1"/>
            <a:r>
              <a:rPr lang="en-US" altLang="en-US" sz="3200"/>
              <a:t>H&amp;W pg 8, par 1, line 13</a:t>
            </a:r>
          </a:p>
        </p:txBody>
      </p:sp>
      <p:sp>
        <p:nvSpPr>
          <p:cNvPr id="645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“Whatever our individual circumstances, our lives have been governed by obsessive, compulsive, self-seeking behavior, and the end result has been unmanageability.”</a:t>
            </a:r>
            <a:endParaRPr lang="en-US" altLang="en-US" sz="360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BFC76A-587C-4D03-9F44-E0BF9E241F5A}" type="slidenum">
              <a:rPr lang="en-US" altLang="en-US">
                <a:solidFill>
                  <a:srgbClr val="045C75"/>
                </a:solidFill>
                <a:latin typeface="Constantia" panose="02030602050306030303" pitchFamily="18" charset="0"/>
              </a:rPr>
              <a:pPr eaLnBrk="1" hangingPunct="1"/>
              <a:t>44</a:t>
            </a:fld>
            <a:endParaRPr lang="en-US" altLang="en-US">
              <a:solidFill>
                <a:srgbClr val="045C75"/>
              </a:solidFill>
              <a:latin typeface="Constantia" panose="02030602050306030303" pitchFamily="18" charset="0"/>
            </a:endParaRPr>
          </a:p>
        </p:txBody>
      </p:sp>
      <p:sp>
        <p:nvSpPr>
          <p:cNvPr id="65539" name="Title 1"/>
          <p:cNvSpPr>
            <a:spLocks noGrp="1"/>
          </p:cNvSpPr>
          <p:nvPr>
            <p:ph type="title"/>
          </p:nvPr>
        </p:nvSpPr>
        <p:spPr/>
        <p:txBody>
          <a:bodyPr/>
          <a:lstStyle/>
          <a:p>
            <a:pPr eaLnBrk="1" hangingPunct="1"/>
            <a:r>
              <a:rPr lang="en-US" altLang="en-US" sz="3200"/>
              <a:t>6 th BT p21, par5, line7/ 5 th BT p21, par4, line7</a:t>
            </a:r>
          </a:p>
        </p:txBody>
      </p:sp>
      <p:sp>
        <p:nvSpPr>
          <p:cNvPr id="6554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endParaRPr lang="en-US" altLang="en-US" sz="3600" i="1"/>
          </a:p>
          <a:p>
            <a:pPr algn="ctr" eaLnBrk="1" hangingPunct="1">
              <a:buFont typeface="Wingdings 2" panose="05020102010507070707" pitchFamily="18" charset="2"/>
              <a:buNone/>
            </a:pPr>
            <a:r>
              <a:rPr lang="en-US" altLang="en-US" sz="3600" i="1"/>
              <a:t>“If we can't control our addiction, how can we control our lives? We felt miserable without drugs, and our lives were unmanageable.</a:t>
            </a:r>
            <a:endParaRPr lang="en-US" altLang="en-US" sz="3600"/>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5132BF-A638-44D9-B9E7-DFFD63FC534B}" type="slidenum">
              <a:rPr lang="en-US" altLang="en-US">
                <a:solidFill>
                  <a:srgbClr val="045C75"/>
                </a:solidFill>
                <a:latin typeface="Constantia" panose="02030602050306030303" pitchFamily="18" charset="0"/>
              </a:rPr>
              <a:pPr eaLnBrk="1" hangingPunct="1"/>
              <a:t>45</a:t>
            </a:fld>
            <a:endParaRPr lang="en-US" altLang="en-US">
              <a:solidFill>
                <a:srgbClr val="045C75"/>
              </a:solidFill>
              <a:latin typeface="Constantia" panose="02030602050306030303" pitchFamily="18" charset="0"/>
            </a:endParaRPr>
          </a:p>
        </p:txBody>
      </p:sp>
      <p:sp>
        <p:nvSpPr>
          <p:cNvPr id="66563" name="Title 1"/>
          <p:cNvSpPr>
            <a:spLocks noGrp="1"/>
          </p:cNvSpPr>
          <p:nvPr>
            <p:ph type="title" idx="4294967295"/>
          </p:nvPr>
        </p:nvSpPr>
        <p:spPr/>
        <p:txBody>
          <a:bodyPr/>
          <a:lstStyle/>
          <a:p>
            <a:pPr eaLnBrk="1" hangingPunct="1"/>
            <a:r>
              <a:rPr lang="en-US" altLang="en-US"/>
              <a:t>Step One Question</a:t>
            </a:r>
          </a:p>
        </p:txBody>
      </p:sp>
      <p:sp>
        <p:nvSpPr>
          <p:cNvPr id="66564" name="Content Placeholder 2"/>
          <p:cNvSpPr>
            <a:spLocks noGrp="1"/>
          </p:cNvSpPr>
          <p:nvPr>
            <p:ph idx="4294967295"/>
          </p:nvPr>
        </p:nvSpPr>
        <p:spPr/>
        <p:txBody>
          <a:bodyPr/>
          <a:lstStyle/>
          <a:p>
            <a:pPr eaLnBrk="1" hangingPunct="1"/>
            <a:endParaRPr lang="en-US" altLang="en-US" i="1"/>
          </a:p>
          <a:p>
            <a:pPr eaLnBrk="1" hangingPunct="1"/>
            <a:endParaRPr lang="en-US" altLang="en-US" i="1"/>
          </a:p>
          <a:p>
            <a:pPr algn="ctr" eaLnBrk="1" hangingPunct="1">
              <a:buFont typeface="Wingdings 2" panose="05020102010507070707" pitchFamily="18" charset="2"/>
              <a:buNone/>
            </a:pPr>
            <a:r>
              <a:rPr lang="en-US" altLang="en-US" sz="3600" i="1"/>
              <a:t>Do you admit that you were powerless over your addiction, that your life had become unmanageable?</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C074E8-222A-4EC3-854C-3C695E6F5954}" type="slidenum">
              <a:rPr lang="en-US" altLang="en-US">
                <a:solidFill>
                  <a:srgbClr val="045C75"/>
                </a:solidFill>
                <a:latin typeface="Constantia" panose="02030602050306030303" pitchFamily="18" charset="0"/>
              </a:rPr>
              <a:pPr eaLnBrk="1" hangingPunct="1"/>
              <a:t>46</a:t>
            </a:fld>
            <a:endParaRPr lang="en-US" altLang="en-US">
              <a:solidFill>
                <a:srgbClr val="045C75"/>
              </a:solidFill>
              <a:latin typeface="Constantia" panose="02030602050306030303" pitchFamily="18" charset="0"/>
            </a:endParaRPr>
          </a:p>
        </p:txBody>
      </p:sp>
      <p:sp>
        <p:nvSpPr>
          <p:cNvPr id="67587" name="Title 1"/>
          <p:cNvSpPr>
            <a:spLocks noGrp="1"/>
          </p:cNvSpPr>
          <p:nvPr>
            <p:ph type="title"/>
          </p:nvPr>
        </p:nvSpPr>
        <p:spPr/>
        <p:txBody>
          <a:bodyPr/>
          <a:lstStyle/>
          <a:p>
            <a:pPr eaLnBrk="1" hangingPunct="1"/>
            <a:r>
              <a:rPr lang="en-US" altLang="en-US" sz="3200"/>
              <a:t>6 th BT p23, par1/ 5 th BT p22, par5</a:t>
            </a:r>
          </a:p>
        </p:txBody>
      </p:sp>
      <p:sp>
        <p:nvSpPr>
          <p:cNvPr id="67588"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“When we admit our powerlessness and inability to manage our own lives, we open the door for a power greater than ourselves to protect us.”</a:t>
            </a:r>
            <a:endParaRPr lang="en-US" altLang="en-US" sz="360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2B9A14-4E58-49F5-9B9B-C3235E55AEC4}" type="slidenum">
              <a:rPr lang="en-US" altLang="en-US">
                <a:solidFill>
                  <a:srgbClr val="045C75"/>
                </a:solidFill>
                <a:latin typeface="Constantia" panose="02030602050306030303" pitchFamily="18" charset="0"/>
              </a:rPr>
              <a:pPr eaLnBrk="1" hangingPunct="1"/>
              <a:t>47</a:t>
            </a:fld>
            <a:endParaRPr lang="en-US" altLang="en-US">
              <a:solidFill>
                <a:srgbClr val="045C75"/>
              </a:solidFill>
              <a:latin typeface="Constantia" panose="02030602050306030303" pitchFamily="18" charset="0"/>
            </a:endParaRPr>
          </a:p>
        </p:txBody>
      </p:sp>
      <p:sp>
        <p:nvSpPr>
          <p:cNvPr id="68611" name="Title 1"/>
          <p:cNvSpPr>
            <a:spLocks noGrp="1"/>
          </p:cNvSpPr>
          <p:nvPr>
            <p:ph type="title"/>
          </p:nvPr>
        </p:nvSpPr>
        <p:spPr/>
        <p:txBody>
          <a:bodyPr/>
          <a:lstStyle/>
          <a:p>
            <a:pPr eaLnBrk="1" hangingPunct="1"/>
            <a:r>
              <a:rPr lang="en-US" altLang="en-US" b="1"/>
              <a:t>STEP TWO</a:t>
            </a:r>
            <a:endParaRPr lang="en-US" altLang="en-US"/>
          </a:p>
        </p:txBody>
      </p:sp>
      <p:sp>
        <p:nvSpPr>
          <p:cNvPr id="6861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a:t>“We came to believe that a power greater than ourselves could restore us to sanity.”</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536F20-192E-4B4C-A93C-D1B5DDFF9E5D}" type="slidenum">
              <a:rPr lang="en-US" altLang="en-US">
                <a:solidFill>
                  <a:srgbClr val="045C75"/>
                </a:solidFill>
                <a:latin typeface="Constantia" panose="02030602050306030303" pitchFamily="18" charset="0"/>
              </a:rPr>
              <a:pPr eaLnBrk="1" hangingPunct="1"/>
              <a:t>48</a:t>
            </a:fld>
            <a:endParaRPr lang="en-US" altLang="en-US">
              <a:solidFill>
                <a:srgbClr val="045C75"/>
              </a:solidFill>
              <a:latin typeface="Constantia" panose="02030602050306030303" pitchFamily="18" charset="0"/>
            </a:endParaRPr>
          </a:p>
        </p:txBody>
      </p:sp>
      <p:sp>
        <p:nvSpPr>
          <p:cNvPr id="69635" name="Title 1"/>
          <p:cNvSpPr>
            <a:spLocks noGrp="1"/>
          </p:cNvSpPr>
          <p:nvPr>
            <p:ph type="title"/>
          </p:nvPr>
        </p:nvSpPr>
        <p:spPr/>
        <p:txBody>
          <a:bodyPr/>
          <a:lstStyle/>
          <a:p>
            <a:pPr eaLnBrk="1" hangingPunct="1"/>
            <a:r>
              <a:rPr lang="en-US" altLang="en-US" sz="2800"/>
              <a:t>6 th BT p23, par2/ 5 th BT p22, par7, line1- p23, par1</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200" i="1" dirty="0"/>
              <a:t>“The Second Step is necessary if we expect to achieve ongoing recovery. The First Step leaves us with a need to believe in something that can help us with our powerlessness, uselessness, and helplessness. The First Step has left a vacuum in our lives. We need to find something to fill that void. This is the purpose of the second step.”</a:t>
            </a:r>
            <a:endParaRPr lang="en-US" sz="3200"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75DC82-A366-48DC-98AB-53F69EB969A9}" type="slidenum">
              <a:rPr lang="en-US" altLang="en-US">
                <a:solidFill>
                  <a:srgbClr val="045C75"/>
                </a:solidFill>
                <a:latin typeface="Constantia" panose="02030602050306030303" pitchFamily="18" charset="0"/>
              </a:rPr>
              <a:pPr eaLnBrk="1" hangingPunct="1"/>
              <a:t>49</a:t>
            </a:fld>
            <a:endParaRPr lang="en-US" altLang="en-US">
              <a:solidFill>
                <a:srgbClr val="045C75"/>
              </a:solidFill>
              <a:latin typeface="Constantia" panose="02030602050306030303" pitchFamily="18" charset="0"/>
            </a:endParaRPr>
          </a:p>
        </p:txBody>
      </p:sp>
      <p:sp>
        <p:nvSpPr>
          <p:cNvPr id="70659" name="Title 1"/>
          <p:cNvSpPr>
            <a:spLocks noGrp="1"/>
          </p:cNvSpPr>
          <p:nvPr>
            <p:ph type="title"/>
          </p:nvPr>
        </p:nvSpPr>
        <p:spPr/>
        <p:txBody>
          <a:bodyPr/>
          <a:lstStyle/>
          <a:p>
            <a:pPr eaLnBrk="1" hangingPunct="1"/>
            <a:r>
              <a:rPr lang="en-US" altLang="en-US" sz="3200"/>
              <a:t>H&amp;W pg 10, par 2, line 6</a:t>
            </a:r>
          </a:p>
        </p:txBody>
      </p:sp>
      <p:sp>
        <p:nvSpPr>
          <p:cNvPr id="70660" name="Content Placeholder 2"/>
          <p:cNvSpPr>
            <a:spLocks noGrp="1"/>
          </p:cNvSpPr>
          <p:nvPr>
            <p:ph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“While abstinence is the beginning, our only hope for recovery is a profound emotional and spiritual change.”</a:t>
            </a:r>
            <a:endParaRPr lang="en-US" altLang="en-US" sz="360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26CA7A-B8A5-4205-BE37-51D97EF181FD}" type="slidenum">
              <a:rPr lang="en-US" altLang="en-US">
                <a:solidFill>
                  <a:srgbClr val="045C75"/>
                </a:solidFill>
                <a:latin typeface="Constantia" panose="02030602050306030303" pitchFamily="18" charset="0"/>
              </a:rPr>
              <a:pPr eaLnBrk="1" hangingPunct="1"/>
              <a:t>5</a:t>
            </a:fld>
            <a:endParaRPr lang="en-US" altLang="en-US">
              <a:solidFill>
                <a:srgbClr val="045C75"/>
              </a:solidFill>
              <a:latin typeface="Constantia" panose="02030602050306030303" pitchFamily="18" charset="0"/>
            </a:endParaRPr>
          </a:p>
        </p:txBody>
      </p:sp>
      <p:sp>
        <p:nvSpPr>
          <p:cNvPr id="24579" name="Rectangle 2"/>
          <p:cNvSpPr>
            <a:spLocks noGrp="1"/>
          </p:cNvSpPr>
          <p:nvPr>
            <p:ph type="title"/>
          </p:nvPr>
        </p:nvSpPr>
        <p:spPr/>
        <p:txBody>
          <a:bodyPr/>
          <a:lstStyle/>
          <a:p>
            <a:pPr eaLnBrk="1" hangingPunct="1"/>
            <a:r>
              <a:rPr lang="en-US" altLang="en-US"/>
              <a:t>What We’ll Be Doing</a:t>
            </a:r>
          </a:p>
        </p:txBody>
      </p:sp>
      <p:sp>
        <p:nvSpPr>
          <p:cNvPr id="24580" name="Rectangle 3"/>
          <p:cNvSpPr>
            <a:spLocks noGrp="1"/>
          </p:cNvSpPr>
          <p:nvPr>
            <p:ph type="body" idx="1"/>
          </p:nvPr>
        </p:nvSpPr>
        <p:spPr/>
        <p:txBody>
          <a:bodyPr/>
          <a:lstStyle/>
          <a:p>
            <a:pPr eaLnBrk="1" hangingPunct="1"/>
            <a:r>
              <a:rPr lang="en-US" altLang="en-US"/>
              <a:t>Our literature talks about working </a:t>
            </a:r>
            <a:r>
              <a:rPr lang="en-US" altLang="en-US" i="1"/>
              <a:t>and</a:t>
            </a:r>
            <a:r>
              <a:rPr lang="en-US" altLang="en-US"/>
              <a:t> taking the steps. It uses both terms. For convenience today, we will talk about taking the steps.</a:t>
            </a: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59F17D-ACDE-4F45-B8EB-A93E62D09F5E}" type="slidenum">
              <a:rPr lang="en-US" altLang="en-US">
                <a:solidFill>
                  <a:srgbClr val="045C75"/>
                </a:solidFill>
                <a:latin typeface="Constantia" panose="02030602050306030303" pitchFamily="18" charset="0"/>
              </a:rPr>
              <a:pPr eaLnBrk="1" hangingPunct="1"/>
              <a:t>50</a:t>
            </a:fld>
            <a:endParaRPr lang="en-US" altLang="en-US">
              <a:solidFill>
                <a:srgbClr val="045C75"/>
              </a:solidFill>
              <a:latin typeface="Constantia" panose="02030602050306030303" pitchFamily="18" charset="0"/>
            </a:endParaRPr>
          </a:p>
        </p:txBody>
      </p:sp>
      <p:sp>
        <p:nvSpPr>
          <p:cNvPr id="71683" name="Title 1"/>
          <p:cNvSpPr>
            <a:spLocks noGrp="1"/>
          </p:cNvSpPr>
          <p:nvPr>
            <p:ph type="title"/>
          </p:nvPr>
        </p:nvSpPr>
        <p:spPr/>
        <p:txBody>
          <a:bodyPr/>
          <a:lstStyle/>
          <a:p>
            <a:pPr eaLnBrk="1" hangingPunct="1"/>
            <a:r>
              <a:rPr lang="en-US" altLang="en-US" sz="3200"/>
              <a:t>6 th BT p78, par1, line1/ 5 th BT p75, par1, line1</a:t>
            </a:r>
          </a:p>
        </p:txBody>
      </p:sp>
      <p:sp>
        <p:nvSpPr>
          <p:cNvPr id="71684" name="Content Placeholder 2"/>
          <p:cNvSpPr>
            <a:spLocks noGrp="1"/>
          </p:cNvSpPr>
          <p:nvPr>
            <p:ph idx="1"/>
          </p:nvPr>
        </p:nvSpPr>
        <p:spPr/>
        <p:txBody>
          <a:bodyPr/>
          <a:lstStyle/>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i="1"/>
          </a:p>
          <a:p>
            <a:pPr algn="ctr" eaLnBrk="1" hangingPunct="1">
              <a:buFont typeface="Wingdings 2" panose="05020102010507070707" pitchFamily="18" charset="2"/>
              <a:buNone/>
            </a:pPr>
            <a:r>
              <a:rPr lang="en-US" altLang="en-US" sz="3600" i="1"/>
              <a:t>“Recovery as experienced through our Twelve Steps is our goal, not mere physical abstinence.”</a:t>
            </a:r>
            <a:endParaRPr lang="en-US" altLang="en-US" sz="3600"/>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152E1-F44D-4693-AFD2-620DE217E996}" type="slidenum">
              <a:rPr lang="en-US" altLang="en-US">
                <a:solidFill>
                  <a:srgbClr val="045C75"/>
                </a:solidFill>
                <a:latin typeface="Constantia" panose="02030602050306030303" pitchFamily="18" charset="0"/>
              </a:rPr>
              <a:pPr eaLnBrk="1" hangingPunct="1"/>
              <a:t>51</a:t>
            </a:fld>
            <a:endParaRPr lang="en-US" altLang="en-US">
              <a:solidFill>
                <a:srgbClr val="045C75"/>
              </a:solidFill>
              <a:latin typeface="Constantia" panose="02030602050306030303" pitchFamily="18" charset="0"/>
            </a:endParaRPr>
          </a:p>
        </p:txBody>
      </p:sp>
      <p:sp>
        <p:nvSpPr>
          <p:cNvPr id="72707" name="Title 1"/>
          <p:cNvSpPr>
            <a:spLocks noGrp="1"/>
          </p:cNvSpPr>
          <p:nvPr>
            <p:ph type="title"/>
          </p:nvPr>
        </p:nvSpPr>
        <p:spPr/>
        <p:txBody>
          <a:bodyPr/>
          <a:lstStyle/>
          <a:p>
            <a:pPr eaLnBrk="1" hangingPunct="1"/>
            <a:r>
              <a:rPr lang="en-US" altLang="en-US" sz="3200"/>
              <a:t>6 th BT p24, par2/ 5 th BT p23, par6</a:t>
            </a:r>
          </a:p>
        </p:txBody>
      </p:sp>
      <p:sp>
        <p:nvSpPr>
          <p:cNvPr id="72708" name="Content Placeholder 2"/>
          <p:cNvSpPr>
            <a:spLocks noGrp="1"/>
          </p:cNvSpPr>
          <p:nvPr>
            <p:ph idx="1"/>
          </p:nvPr>
        </p:nvSpPr>
        <p:spPr/>
        <p:txBody>
          <a:bodyPr/>
          <a:lstStyle/>
          <a:p>
            <a:pPr eaLnBrk="1" hangingPunct="1">
              <a:lnSpc>
                <a:spcPct val="90000"/>
              </a:lnSpc>
              <a:buFont typeface="Wingdings 2" panose="05020102010507070707" pitchFamily="18" charset="2"/>
              <a:buNone/>
            </a:pPr>
            <a:endParaRPr lang="en-US" altLang="en-US"/>
          </a:p>
          <a:p>
            <a:pPr eaLnBrk="1" hangingPunct="1">
              <a:lnSpc>
                <a:spcPct val="90000"/>
              </a:lnSpc>
              <a:buFont typeface="Wingdings 2" panose="05020102010507070707" pitchFamily="18" charset="2"/>
              <a:buNone/>
            </a:pPr>
            <a:r>
              <a:rPr lang="en-US" altLang="en-US" sz="3600" i="1"/>
              <a:t>“In this program, the first thing we do is stop using drugs. At this point, we begin the feel the pain of living with out drugs or anything to replace them. The pain forces us to seek a Power greater than ourselves that can relieve the obsession to use.”</a:t>
            </a:r>
            <a:endParaRPr lang="en-US" altLang="en-US" sz="3600"/>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424A09-8098-4936-B046-7586004255FE}" type="slidenum">
              <a:rPr lang="en-US" altLang="en-US">
                <a:solidFill>
                  <a:srgbClr val="045C75"/>
                </a:solidFill>
                <a:latin typeface="Constantia" panose="02030602050306030303" pitchFamily="18" charset="0"/>
              </a:rPr>
              <a:pPr eaLnBrk="1" hangingPunct="1"/>
              <a:t>52</a:t>
            </a:fld>
            <a:endParaRPr lang="en-US" altLang="en-US">
              <a:solidFill>
                <a:srgbClr val="045C75"/>
              </a:solidFill>
              <a:latin typeface="Constantia" panose="02030602050306030303" pitchFamily="18" charset="0"/>
            </a:endParaRPr>
          </a:p>
        </p:txBody>
      </p:sp>
      <p:sp>
        <p:nvSpPr>
          <p:cNvPr id="73731" name="Title 1"/>
          <p:cNvSpPr>
            <a:spLocks noGrp="1"/>
          </p:cNvSpPr>
          <p:nvPr>
            <p:ph type="title"/>
          </p:nvPr>
        </p:nvSpPr>
        <p:spPr>
          <a:xfrm>
            <a:off x="457200" y="381000"/>
            <a:ext cx="8229600" cy="762000"/>
          </a:xfrm>
        </p:spPr>
        <p:txBody>
          <a:bodyPr/>
          <a:lstStyle/>
          <a:p>
            <a:pPr eaLnBrk="1" hangingPunct="1"/>
            <a:r>
              <a:rPr lang="en-US" altLang="en-US" sz="3200"/>
              <a:t>6 th BT p94, par3/ 5 th BT p91, par2</a:t>
            </a:r>
          </a:p>
        </p:txBody>
      </p:sp>
      <p:sp>
        <p:nvSpPr>
          <p:cNvPr id="73732" name="Content Placeholder 2"/>
          <p:cNvSpPr>
            <a:spLocks noGrp="1"/>
          </p:cNvSpPr>
          <p:nvPr>
            <p:ph idx="1"/>
          </p:nvPr>
        </p:nvSpPr>
        <p:spPr>
          <a:xfrm>
            <a:off x="457200" y="1066800"/>
            <a:ext cx="8229600" cy="62484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“Each of us is free to work out our own concept of a Higher Power. Many of us were suspicious and skeptical because of disappointments that we have had with religion. As new members, the talk of God we heard in meetings repelled us. Until we sought our own answers in this area, we were trapped in the ideas gathered from our past. Agnostics and atheists sometimes start by just talking to 'whatever's there.' There is a spirit or an energy that can be felt in the meetings. This is sometimes the newcomer's first concept of a Higher Power.”</a:t>
            </a:r>
            <a:endParaRPr lang="en-US" altLang="en-US"/>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60F588-A117-4778-897D-0ABE3F7E9EA9}" type="slidenum">
              <a:rPr lang="en-US" altLang="en-US">
                <a:solidFill>
                  <a:srgbClr val="045C75"/>
                </a:solidFill>
                <a:latin typeface="Constantia" panose="02030602050306030303" pitchFamily="18" charset="0"/>
              </a:rPr>
              <a:pPr eaLnBrk="1" hangingPunct="1"/>
              <a:t>53</a:t>
            </a:fld>
            <a:endParaRPr lang="en-US" altLang="en-US">
              <a:solidFill>
                <a:srgbClr val="045C75"/>
              </a:solidFill>
              <a:latin typeface="Constantia" panose="02030602050306030303" pitchFamily="18" charset="0"/>
            </a:endParaRPr>
          </a:p>
        </p:txBody>
      </p:sp>
      <p:sp>
        <p:nvSpPr>
          <p:cNvPr id="74755" name="Rectangle 2"/>
          <p:cNvSpPr>
            <a:spLocks noGrp="1"/>
          </p:cNvSpPr>
          <p:nvPr>
            <p:ph type="title"/>
          </p:nvPr>
        </p:nvSpPr>
        <p:spPr>
          <a:xfrm>
            <a:off x="457200" y="704850"/>
            <a:ext cx="8229600" cy="819150"/>
          </a:xfrm>
        </p:spPr>
        <p:txBody>
          <a:bodyPr/>
          <a:lstStyle/>
          <a:p>
            <a:pPr eaLnBrk="1" hangingPunct="1"/>
            <a:r>
              <a:rPr lang="en-US" altLang="en-US" sz="3600"/>
              <a:t>6 th BT p94, par3/ 5 th BT p91, par2</a:t>
            </a:r>
          </a:p>
        </p:txBody>
      </p:sp>
      <p:sp>
        <p:nvSpPr>
          <p:cNvPr id="74756" name="Rectangle 3"/>
          <p:cNvSpPr>
            <a:spLocks noGrp="1"/>
          </p:cNvSpPr>
          <p:nvPr>
            <p:ph type="body" idx="1"/>
          </p:nvPr>
        </p:nvSpPr>
        <p:spPr/>
        <p:txBody>
          <a:bodyPr/>
          <a:lstStyle/>
          <a:p>
            <a:pPr eaLnBrk="1" hangingPunct="1"/>
            <a:endParaRPr lang="en-US" altLang="en-US"/>
          </a:p>
          <a:p>
            <a:pPr algn="ctr" eaLnBrk="1" hangingPunct="1">
              <a:buFont typeface="Wingdings 2" panose="05020102010507070707" pitchFamily="18" charset="2"/>
              <a:buNone/>
            </a:pPr>
            <a:r>
              <a:rPr lang="en-US" altLang="en-US" sz="3600" i="1"/>
              <a:t>“Everything we know is subject to revision, especially what we know about the truth. We re-evaluate our old ideas, so we can become acquainted with the new ideas that lead to a new way of life.”</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568B4F-B8CE-43AB-A9E9-6EB7F5AEF787}" type="slidenum">
              <a:rPr lang="en-US" altLang="en-US">
                <a:solidFill>
                  <a:srgbClr val="045C75"/>
                </a:solidFill>
                <a:latin typeface="Constantia" panose="02030602050306030303" pitchFamily="18" charset="0"/>
              </a:rPr>
              <a:pPr eaLnBrk="1" hangingPunct="1"/>
              <a:t>54</a:t>
            </a:fld>
            <a:endParaRPr lang="en-US" altLang="en-US">
              <a:solidFill>
                <a:srgbClr val="045C75"/>
              </a:solidFill>
              <a:latin typeface="Constantia" panose="02030602050306030303" pitchFamily="18" charset="0"/>
            </a:endParaRPr>
          </a:p>
        </p:txBody>
      </p:sp>
      <p:sp>
        <p:nvSpPr>
          <p:cNvPr id="76803" name="Title 1"/>
          <p:cNvSpPr>
            <a:spLocks noGrp="1"/>
          </p:cNvSpPr>
          <p:nvPr>
            <p:ph type="title"/>
          </p:nvPr>
        </p:nvSpPr>
        <p:spPr/>
        <p:txBody>
          <a:bodyPr/>
          <a:lstStyle/>
          <a:p>
            <a:pPr eaLnBrk="1" hangingPunct="1"/>
            <a:r>
              <a:rPr lang="en-US" altLang="en-US" sz="3200"/>
              <a:t>6 th BT p24, line1/ 5 th BT p23, par4, line3</a:t>
            </a:r>
          </a:p>
        </p:txBody>
      </p:sp>
      <p:sp>
        <p:nvSpPr>
          <p:cNvPr id="76804" name="Content Placeholder 2"/>
          <p:cNvSpPr>
            <a:spLocks noGrp="1"/>
          </p:cNvSpPr>
          <p:nvPr>
            <p:ph idx="1"/>
          </p:nvPr>
        </p:nvSpPr>
        <p:spPr/>
        <p:txBody>
          <a:bodyPr/>
          <a:lstStyle/>
          <a:p>
            <a:pPr algn="ct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“Insanity is using drugs day after day knowing that only physical and mental destruction comes when we use. The most obvious insanity of the disease of addiction is the obsession to use drugs.”</a:t>
            </a:r>
            <a:endParaRPr lang="en-US" altLang="en-US" sz="3600"/>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ED94A4-848D-4C6A-833B-9418A5E5CD1A}" type="slidenum">
              <a:rPr lang="en-US" altLang="en-US">
                <a:solidFill>
                  <a:srgbClr val="045C75"/>
                </a:solidFill>
                <a:latin typeface="Constantia" panose="02030602050306030303" pitchFamily="18" charset="0"/>
              </a:rPr>
              <a:pPr eaLnBrk="1" hangingPunct="1"/>
              <a:t>55</a:t>
            </a:fld>
            <a:endParaRPr lang="en-US" altLang="en-US">
              <a:solidFill>
                <a:srgbClr val="045C75"/>
              </a:solidFill>
              <a:latin typeface="Constantia" panose="02030602050306030303" pitchFamily="18" charset="0"/>
            </a:endParaRPr>
          </a:p>
        </p:txBody>
      </p:sp>
      <p:sp>
        <p:nvSpPr>
          <p:cNvPr id="77827" name="Title 1"/>
          <p:cNvSpPr>
            <a:spLocks noGrp="1"/>
          </p:cNvSpPr>
          <p:nvPr>
            <p:ph type="title"/>
          </p:nvPr>
        </p:nvSpPr>
        <p:spPr/>
        <p:txBody>
          <a:bodyPr/>
          <a:lstStyle/>
          <a:p>
            <a:pPr eaLnBrk="1" hangingPunct="1"/>
            <a:r>
              <a:rPr lang="en-US" altLang="en-US" sz="3200"/>
              <a:t>H&amp;W p19, par 1, lines 9-10</a:t>
            </a:r>
          </a:p>
        </p:txBody>
      </p:sp>
      <p:sp>
        <p:nvSpPr>
          <p:cNvPr id="77828" name="Content Placeholder 2"/>
          <p:cNvSpPr>
            <a:spLocks noGrp="1"/>
          </p:cNvSpPr>
          <p:nvPr>
            <p:ph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“Initially, being restored to sanity means that we no longer have to use drugs.”</a:t>
            </a:r>
            <a:endParaRPr lang="en-US" altLang="en-US" sz="3600"/>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EA2F02-96A7-49D0-9200-051EA56FD5E9}" type="slidenum">
              <a:rPr lang="en-US" altLang="en-US">
                <a:solidFill>
                  <a:srgbClr val="045C75"/>
                </a:solidFill>
                <a:latin typeface="Constantia" panose="02030602050306030303" pitchFamily="18" charset="0"/>
              </a:rPr>
              <a:pPr eaLnBrk="1" hangingPunct="1"/>
              <a:t>56</a:t>
            </a:fld>
            <a:endParaRPr lang="en-US" altLang="en-US">
              <a:solidFill>
                <a:srgbClr val="045C75"/>
              </a:solidFill>
              <a:latin typeface="Constantia" panose="02030602050306030303" pitchFamily="18" charset="0"/>
            </a:endParaRPr>
          </a:p>
        </p:txBody>
      </p:sp>
      <p:sp>
        <p:nvSpPr>
          <p:cNvPr id="78851" name="Title 1"/>
          <p:cNvSpPr>
            <a:spLocks noGrp="1"/>
          </p:cNvSpPr>
          <p:nvPr>
            <p:ph type="title"/>
          </p:nvPr>
        </p:nvSpPr>
        <p:spPr/>
        <p:txBody>
          <a:bodyPr/>
          <a:lstStyle/>
          <a:p>
            <a:pPr eaLnBrk="1" hangingPunct="1"/>
            <a:r>
              <a:rPr lang="en-US" altLang="en-US" sz="3200"/>
              <a:t>H&amp;W p18, lines 11-13</a:t>
            </a:r>
          </a:p>
        </p:txBody>
      </p:sp>
      <p:sp>
        <p:nvSpPr>
          <p:cNvPr id="7885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a:t>
            </a:r>
            <a:r>
              <a:rPr lang="en-US" altLang="en-US" sz="3600" i="1"/>
              <a:t>It seemed to us that, because our own power wasn't sufficient to restore our sanity, perhaps something else could, if we let it.”</a:t>
            </a:r>
            <a:endParaRPr lang="en-US" altLang="en-US" sz="3600"/>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DA927C-F6CE-4A3F-A7D2-B244788E04EF}" type="slidenum">
              <a:rPr lang="en-US" altLang="en-US">
                <a:solidFill>
                  <a:srgbClr val="045C75"/>
                </a:solidFill>
                <a:latin typeface="Constantia" panose="02030602050306030303" pitchFamily="18" charset="0"/>
              </a:rPr>
              <a:pPr eaLnBrk="1" hangingPunct="1"/>
              <a:t>57</a:t>
            </a:fld>
            <a:endParaRPr lang="en-US" altLang="en-US">
              <a:solidFill>
                <a:srgbClr val="045C75"/>
              </a:solidFill>
              <a:latin typeface="Constantia" panose="02030602050306030303" pitchFamily="18" charset="0"/>
            </a:endParaRPr>
          </a:p>
        </p:txBody>
      </p:sp>
      <p:sp>
        <p:nvSpPr>
          <p:cNvPr id="79875" name="Title 1"/>
          <p:cNvSpPr>
            <a:spLocks noGrp="1"/>
          </p:cNvSpPr>
          <p:nvPr>
            <p:ph type="title"/>
          </p:nvPr>
        </p:nvSpPr>
        <p:spPr/>
        <p:txBody>
          <a:bodyPr/>
          <a:lstStyle/>
          <a:p>
            <a:pPr eaLnBrk="1" hangingPunct="1"/>
            <a:r>
              <a:rPr lang="en-US" altLang="en-US" sz="3200"/>
              <a:t>H&amp;W p19, par1, lines 14-15</a:t>
            </a:r>
          </a:p>
        </p:txBody>
      </p:sp>
      <p:sp>
        <p:nvSpPr>
          <p:cNvPr id="79876" name="Content Placeholder 2"/>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“We begin to believe that a powerful force can restore us to sanity.”</a:t>
            </a:r>
            <a:endParaRPr lang="en-US" altLang="en-US" sz="3600"/>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612DF-CA29-4A8B-9250-78E1E9DC26B0}" type="slidenum">
              <a:rPr lang="en-US" altLang="en-US">
                <a:solidFill>
                  <a:srgbClr val="045C75"/>
                </a:solidFill>
                <a:latin typeface="Constantia" panose="02030602050306030303" pitchFamily="18" charset="0"/>
              </a:rPr>
              <a:pPr eaLnBrk="1" hangingPunct="1"/>
              <a:t>58</a:t>
            </a:fld>
            <a:endParaRPr lang="en-US" altLang="en-US">
              <a:solidFill>
                <a:srgbClr val="045C75"/>
              </a:solidFill>
              <a:latin typeface="Constantia" panose="02030602050306030303" pitchFamily="18" charset="0"/>
            </a:endParaRPr>
          </a:p>
        </p:txBody>
      </p:sp>
      <p:sp>
        <p:nvSpPr>
          <p:cNvPr id="80899" name="Title 1"/>
          <p:cNvSpPr>
            <a:spLocks noGrp="1"/>
          </p:cNvSpPr>
          <p:nvPr>
            <p:ph type="title"/>
          </p:nvPr>
        </p:nvSpPr>
        <p:spPr/>
        <p:txBody>
          <a:bodyPr/>
          <a:lstStyle/>
          <a:p>
            <a:pPr eaLnBrk="1" hangingPunct="1"/>
            <a:r>
              <a:rPr lang="pl-PL" altLang="en-US" sz="3200"/>
              <a:t>H&amp;W p25, lines 8- 9</a:t>
            </a:r>
            <a:endParaRPr lang="en-US" altLang="en-US" sz="3200"/>
          </a:p>
        </p:txBody>
      </p:sp>
      <p:sp>
        <p:nvSpPr>
          <p:cNvPr id="80900" name="Content Placeholder 2"/>
          <p:cNvSpPr>
            <a:spLocks noGrp="1"/>
          </p:cNvSpPr>
          <p:nvPr>
            <p:ph idx="1"/>
          </p:nvPr>
        </p:nvSpPr>
        <p:spPr/>
        <p:txBody>
          <a:bodyPr/>
          <a:lstStyle/>
          <a:p>
            <a:pPr eaLnBrk="1" hangingPunct="1"/>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a:t>“</a:t>
            </a:r>
            <a:r>
              <a:rPr lang="en-US" altLang="en-US" sz="3600" i="1"/>
              <a:t>Sanity</a:t>
            </a:r>
            <a:r>
              <a:rPr lang="en-US" altLang="en-US" sz="3600"/>
              <a:t> </a:t>
            </a:r>
            <a:r>
              <a:rPr lang="en-US" altLang="en-US" sz="3600" i="1"/>
              <a:t>often means that we don't act on our first impulse.”</a:t>
            </a:r>
            <a:endParaRPr lang="en-US" altLang="en-US" sz="3600"/>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EA6B34-8547-4279-8341-3C765DE42006}" type="slidenum">
              <a:rPr lang="en-US" altLang="en-US">
                <a:solidFill>
                  <a:srgbClr val="045C75"/>
                </a:solidFill>
                <a:latin typeface="Constantia" panose="02030602050306030303" pitchFamily="18" charset="0"/>
              </a:rPr>
              <a:pPr eaLnBrk="1" hangingPunct="1"/>
              <a:t>59</a:t>
            </a:fld>
            <a:endParaRPr lang="en-US" altLang="en-US">
              <a:solidFill>
                <a:srgbClr val="045C75"/>
              </a:solidFill>
              <a:latin typeface="Constantia" panose="02030602050306030303" pitchFamily="18" charset="0"/>
            </a:endParaRPr>
          </a:p>
        </p:txBody>
      </p:sp>
      <p:sp>
        <p:nvSpPr>
          <p:cNvPr id="82947" name="Title 1"/>
          <p:cNvSpPr>
            <a:spLocks noGrp="1"/>
          </p:cNvSpPr>
          <p:nvPr>
            <p:ph type="title"/>
          </p:nvPr>
        </p:nvSpPr>
        <p:spPr/>
        <p:txBody>
          <a:bodyPr/>
          <a:lstStyle/>
          <a:p>
            <a:pPr eaLnBrk="1" hangingPunct="1"/>
            <a:r>
              <a:rPr lang="en-US" altLang="en-US" sz="3200"/>
              <a:t>6 th BT p24, par3, line3/ 5 th BT p24, lines 1-2</a:t>
            </a:r>
          </a:p>
        </p:txBody>
      </p:sp>
      <p:sp>
        <p:nvSpPr>
          <p:cNvPr id="82948" name="Content Placeholder 2"/>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“We begin to develop this relationship by simply admitting to the possibility of a Power greater than ourselves.”</a:t>
            </a:r>
            <a:endParaRPr lang="en-US" altLang="en-US" sz="360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876A29-A2A0-4345-B09D-94050554D698}" type="slidenum">
              <a:rPr lang="en-US" altLang="en-US">
                <a:solidFill>
                  <a:srgbClr val="045C75"/>
                </a:solidFill>
                <a:latin typeface="Constantia" panose="02030602050306030303" pitchFamily="18" charset="0"/>
              </a:rPr>
              <a:pPr eaLnBrk="1" hangingPunct="1"/>
              <a:t>6</a:t>
            </a:fld>
            <a:endParaRPr lang="en-US" altLang="en-US">
              <a:solidFill>
                <a:srgbClr val="045C75"/>
              </a:solidFill>
              <a:latin typeface="Constantia" panose="02030602050306030303" pitchFamily="18" charset="0"/>
            </a:endParaRPr>
          </a:p>
        </p:txBody>
      </p:sp>
      <p:sp>
        <p:nvSpPr>
          <p:cNvPr id="25603" name="Rectangle 2"/>
          <p:cNvSpPr>
            <a:spLocks noGrp="1"/>
          </p:cNvSpPr>
          <p:nvPr>
            <p:ph type="title"/>
          </p:nvPr>
        </p:nvSpPr>
        <p:spPr/>
        <p:txBody>
          <a:bodyPr/>
          <a:lstStyle/>
          <a:p>
            <a:pPr eaLnBrk="1" hangingPunct="1"/>
            <a:r>
              <a:rPr lang="en-US" altLang="en-US"/>
              <a:t>What We’ll Be Doing</a:t>
            </a:r>
          </a:p>
        </p:txBody>
      </p:sp>
      <p:sp>
        <p:nvSpPr>
          <p:cNvPr id="25604" name="Rectangle 3"/>
          <p:cNvSpPr>
            <a:spLocks noGrp="1"/>
          </p:cNvSpPr>
          <p:nvPr>
            <p:ph type="body" idx="1"/>
          </p:nvPr>
        </p:nvSpPr>
        <p:spPr/>
        <p:txBody>
          <a:bodyPr/>
          <a:lstStyle/>
          <a:p>
            <a:pPr eaLnBrk="1" hangingPunct="1"/>
            <a:r>
              <a:rPr lang="en-US" altLang="en-US"/>
              <a:t>Our literature talks about working </a:t>
            </a:r>
            <a:r>
              <a:rPr lang="en-US" altLang="en-US" i="1"/>
              <a:t>and</a:t>
            </a:r>
            <a:r>
              <a:rPr lang="en-US" altLang="en-US"/>
              <a:t> taking the steps. It uses both terms. For convenience today, we will talk about taking the steps.</a:t>
            </a:r>
          </a:p>
          <a:p>
            <a:pPr eaLnBrk="1" hangingPunct="1"/>
            <a:endParaRPr lang="en-US" altLang="en-US"/>
          </a:p>
          <a:p>
            <a:pPr eaLnBrk="1" hangingPunct="1"/>
            <a:r>
              <a:rPr lang="en-US" altLang="en-US"/>
              <a:t>We will be using only the </a:t>
            </a:r>
            <a:r>
              <a:rPr lang="en-US" altLang="en-US" i="1"/>
              <a:t>NA Basic Text</a:t>
            </a:r>
            <a:r>
              <a:rPr lang="en-US" altLang="en-US"/>
              <a:t> and </a:t>
            </a:r>
            <a:r>
              <a:rPr lang="en-US" altLang="en-US" i="1"/>
              <a:t>It Works How and Why</a:t>
            </a:r>
            <a:r>
              <a:rPr lang="en-US" altLang="en-US"/>
              <a:t> and will be reading only the black parts of the pages.</a:t>
            </a:r>
            <a:endParaRPr lang="en-US" altLang="en-US" i="1"/>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8CC914-AA69-44FC-99A8-CAED3C7E4821}" type="slidenum">
              <a:rPr lang="en-US" altLang="en-US">
                <a:solidFill>
                  <a:srgbClr val="045C75"/>
                </a:solidFill>
                <a:latin typeface="Constantia" panose="02030602050306030303" pitchFamily="18" charset="0"/>
              </a:rPr>
              <a:pPr eaLnBrk="1" hangingPunct="1"/>
              <a:t>60</a:t>
            </a:fld>
            <a:endParaRPr lang="en-US" altLang="en-US">
              <a:solidFill>
                <a:srgbClr val="045C75"/>
              </a:solidFill>
              <a:latin typeface="Constantia" panose="02030602050306030303" pitchFamily="18" charset="0"/>
            </a:endParaRPr>
          </a:p>
        </p:txBody>
      </p:sp>
      <p:sp>
        <p:nvSpPr>
          <p:cNvPr id="83971" name="Title 1"/>
          <p:cNvSpPr>
            <a:spLocks noGrp="1"/>
          </p:cNvSpPr>
          <p:nvPr>
            <p:ph type="title"/>
          </p:nvPr>
        </p:nvSpPr>
        <p:spPr/>
        <p:txBody>
          <a:bodyPr/>
          <a:lstStyle/>
          <a:p>
            <a:pPr eaLnBrk="1" hangingPunct="1"/>
            <a:r>
              <a:rPr lang="en-US" altLang="en-US" sz="3200"/>
              <a:t>H&amp;W p20, par2, lines 1-2</a:t>
            </a:r>
          </a:p>
        </p:txBody>
      </p:sp>
      <p:sp>
        <p:nvSpPr>
          <p:cNvPr id="83972" name="Content Placeholder 2"/>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“We start to develop faith through the process of coming to believe. It starts with hope.”</a:t>
            </a:r>
            <a:endParaRPr lang="en-US" altLang="en-US" sz="360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B90DFD-3342-4760-860A-EADD9FC85636}" type="slidenum">
              <a:rPr lang="en-US" altLang="en-US">
                <a:solidFill>
                  <a:srgbClr val="045C75"/>
                </a:solidFill>
                <a:latin typeface="Constantia" panose="02030602050306030303" pitchFamily="18" charset="0"/>
              </a:rPr>
              <a:pPr eaLnBrk="1" hangingPunct="1"/>
              <a:t>61</a:t>
            </a:fld>
            <a:endParaRPr lang="en-US" altLang="en-US">
              <a:solidFill>
                <a:srgbClr val="045C75"/>
              </a:solidFill>
              <a:latin typeface="Constantia" panose="02030602050306030303" pitchFamily="18" charset="0"/>
            </a:endParaRPr>
          </a:p>
        </p:txBody>
      </p:sp>
      <p:sp>
        <p:nvSpPr>
          <p:cNvPr id="84995" name="Title 1"/>
          <p:cNvSpPr>
            <a:spLocks noGrp="1"/>
          </p:cNvSpPr>
          <p:nvPr>
            <p:ph type="title"/>
          </p:nvPr>
        </p:nvSpPr>
        <p:spPr/>
        <p:txBody>
          <a:bodyPr/>
          <a:lstStyle/>
          <a:p>
            <a:pPr eaLnBrk="1" hangingPunct="1"/>
            <a:r>
              <a:rPr lang="en-US" altLang="en-US" sz="3200"/>
              <a:t>H&amp;W p21, par1, lines 11-13</a:t>
            </a:r>
          </a:p>
        </p:txBody>
      </p:sp>
      <p:sp>
        <p:nvSpPr>
          <p:cNvPr id="84996" name="Content Placeholder 2"/>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“Watching other addicts stay clean is compelling proof of a Power greater than ourselves.”</a:t>
            </a:r>
            <a:endParaRPr lang="en-US" altLang="en-US" sz="3600"/>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7CFCD7-FB01-41F5-AD81-3B8E4FF98B4B}" type="slidenum">
              <a:rPr lang="en-US" altLang="en-US">
                <a:solidFill>
                  <a:srgbClr val="045C75"/>
                </a:solidFill>
                <a:latin typeface="Constantia" panose="02030602050306030303" pitchFamily="18" charset="0"/>
              </a:rPr>
              <a:pPr eaLnBrk="1" hangingPunct="1"/>
              <a:t>62</a:t>
            </a:fld>
            <a:endParaRPr lang="en-US" altLang="en-US">
              <a:solidFill>
                <a:srgbClr val="045C75"/>
              </a:solidFill>
              <a:latin typeface="Constantia" panose="02030602050306030303" pitchFamily="18" charset="0"/>
            </a:endParaRPr>
          </a:p>
        </p:txBody>
      </p:sp>
      <p:sp>
        <p:nvSpPr>
          <p:cNvPr id="86019" name="Title 1"/>
          <p:cNvSpPr>
            <a:spLocks noGrp="1"/>
          </p:cNvSpPr>
          <p:nvPr>
            <p:ph type="title"/>
          </p:nvPr>
        </p:nvSpPr>
        <p:spPr/>
        <p:txBody>
          <a:bodyPr/>
          <a:lstStyle/>
          <a:p>
            <a:pPr eaLnBrk="1" hangingPunct="1"/>
            <a:r>
              <a:rPr lang="en-US" altLang="en-US" sz="3200"/>
              <a:t>H&amp;W p22, par1, line 1-2</a:t>
            </a:r>
          </a:p>
        </p:txBody>
      </p:sp>
      <p:sp>
        <p:nvSpPr>
          <p:cNvPr id="8602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dirty="0"/>
          </a:p>
          <a:p>
            <a:pPr eaLnBrk="1" hangingPunct="1">
              <a:buFont typeface="Wingdings 2" panose="05020102010507070707" pitchFamily="18" charset="2"/>
              <a:buNone/>
            </a:pPr>
            <a:endParaRPr lang="en-US" altLang="en-US" i="1" dirty="0"/>
          </a:p>
          <a:p>
            <a:pP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r>
              <a:rPr lang="en-US" altLang="en-US" sz="3600" i="1" dirty="0"/>
              <a:t>“It is not necessary that we define for ourselves the entire concept of a Power greater than ourselves.”</a:t>
            </a:r>
            <a:endParaRPr lang="en-US" altLang="en-US" sz="3600" dirty="0"/>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DD9646-5CF2-490A-857B-0DD9B146CF5E}" type="slidenum">
              <a:rPr lang="en-US" altLang="en-US">
                <a:solidFill>
                  <a:srgbClr val="045C75"/>
                </a:solidFill>
                <a:latin typeface="Constantia" panose="02030602050306030303" pitchFamily="18" charset="0"/>
              </a:rPr>
              <a:pPr eaLnBrk="1" hangingPunct="1"/>
              <a:t>63</a:t>
            </a:fld>
            <a:endParaRPr lang="en-US" altLang="en-US">
              <a:solidFill>
                <a:srgbClr val="045C75"/>
              </a:solidFill>
              <a:latin typeface="Constantia" panose="02030602050306030303" pitchFamily="18" charset="0"/>
            </a:endParaRPr>
          </a:p>
        </p:txBody>
      </p:sp>
      <p:sp>
        <p:nvSpPr>
          <p:cNvPr id="87043" name="Title 1"/>
          <p:cNvSpPr>
            <a:spLocks noGrp="1"/>
          </p:cNvSpPr>
          <p:nvPr>
            <p:ph type="title" idx="4294967295"/>
          </p:nvPr>
        </p:nvSpPr>
        <p:spPr/>
        <p:txBody>
          <a:bodyPr/>
          <a:lstStyle/>
          <a:p>
            <a:pPr eaLnBrk="1" hangingPunct="1"/>
            <a:r>
              <a:rPr lang="en-US" altLang="en-US"/>
              <a:t>Step Two Question</a:t>
            </a:r>
          </a:p>
        </p:txBody>
      </p:sp>
      <p:sp>
        <p:nvSpPr>
          <p:cNvPr id="87044" name="Content Placeholder 2"/>
          <p:cNvSpPr>
            <a:spLocks noGrp="1"/>
          </p:cNvSpPr>
          <p:nvPr>
            <p:ph idx="4294967295"/>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Do you believe, or are you even willing to believe, that a Power greater than yourself could restore you to sanity?</a:t>
            </a:r>
            <a:endParaRPr lang="en-US" altLang="en-US" sz="360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282E3F-1995-4CE4-BE3A-E6B0103E4EB2}" type="slidenum">
              <a:rPr lang="en-US" altLang="en-US">
                <a:solidFill>
                  <a:srgbClr val="045C75"/>
                </a:solidFill>
                <a:latin typeface="Constantia" panose="02030602050306030303" pitchFamily="18" charset="0"/>
              </a:rPr>
              <a:pPr eaLnBrk="1" hangingPunct="1"/>
              <a:t>64</a:t>
            </a:fld>
            <a:endParaRPr lang="en-US" altLang="en-US">
              <a:solidFill>
                <a:srgbClr val="045C75"/>
              </a:solidFill>
              <a:latin typeface="Constantia" panose="02030602050306030303" pitchFamily="18" charset="0"/>
            </a:endParaRPr>
          </a:p>
        </p:txBody>
      </p:sp>
      <p:sp>
        <p:nvSpPr>
          <p:cNvPr id="88067" name="Title 1"/>
          <p:cNvSpPr>
            <a:spLocks noGrp="1"/>
          </p:cNvSpPr>
          <p:nvPr>
            <p:ph type="title"/>
          </p:nvPr>
        </p:nvSpPr>
        <p:spPr/>
        <p:txBody>
          <a:bodyPr/>
          <a:lstStyle/>
          <a:p>
            <a:pPr eaLnBrk="1" hangingPunct="1"/>
            <a:r>
              <a:rPr lang="en-US" altLang="en-US" sz="3200" i="1"/>
              <a:t>H&amp;W p25, par2, lines 3-5</a:t>
            </a:r>
            <a:endParaRPr lang="en-US" altLang="en-US" sz="3200"/>
          </a:p>
        </p:txBody>
      </p:sp>
      <p:sp>
        <p:nvSpPr>
          <p:cNvPr id="88068" name="Content Placeholder 2"/>
          <p:cNvSpPr>
            <a:spLocks noGrp="1"/>
          </p:cNvSpPr>
          <p:nvPr>
            <p:ph idx="1"/>
          </p:nvPr>
        </p:nvSpPr>
        <p:spPr/>
        <p:txBody>
          <a:bodyPr/>
          <a:lstStyle/>
          <a:p>
            <a:pPr eaLnBrk="1" hangingPunct="1"/>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i="1"/>
              <a:t>“</a:t>
            </a:r>
            <a:r>
              <a:rPr lang="en-US" altLang="en-US" sz="3600" i="1"/>
              <a:t>We must now go on to Step Three to develop a relationship with the God of our understanding.”</a:t>
            </a:r>
            <a:endParaRPr lang="en-US" altLang="en-US" sz="3600"/>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F1FCE0-6DBE-4C64-BF53-C77E49650C6C}" type="slidenum">
              <a:rPr lang="en-US" altLang="en-US">
                <a:solidFill>
                  <a:srgbClr val="045C75"/>
                </a:solidFill>
                <a:latin typeface="Constantia" panose="02030602050306030303" pitchFamily="18" charset="0"/>
              </a:rPr>
              <a:pPr eaLnBrk="1" hangingPunct="1"/>
              <a:t>65</a:t>
            </a:fld>
            <a:endParaRPr lang="en-US" altLang="en-US">
              <a:solidFill>
                <a:srgbClr val="045C75"/>
              </a:solidFill>
              <a:latin typeface="Constantia" panose="02030602050306030303" pitchFamily="18" charset="0"/>
            </a:endParaRPr>
          </a:p>
        </p:txBody>
      </p:sp>
      <p:sp>
        <p:nvSpPr>
          <p:cNvPr id="89091" name="Title 1"/>
          <p:cNvSpPr>
            <a:spLocks noGrp="1"/>
          </p:cNvSpPr>
          <p:nvPr>
            <p:ph type="title"/>
          </p:nvPr>
        </p:nvSpPr>
        <p:spPr/>
        <p:txBody>
          <a:bodyPr/>
          <a:lstStyle/>
          <a:p>
            <a:pPr eaLnBrk="1" hangingPunct="1"/>
            <a:r>
              <a:rPr lang="en-US" altLang="en-US" b="1"/>
              <a:t>STEP THREE</a:t>
            </a:r>
            <a:endParaRPr lang="en-US" altLang="en-US"/>
          </a:p>
        </p:txBody>
      </p:sp>
      <p:sp>
        <p:nvSpPr>
          <p:cNvPr id="89092" name="Content Placeholder 2"/>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a:t>“We made a decision to turn our will and our lives over to the care of God as we understood him”</a:t>
            </a: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D46B-5D7D-4BD9-86A4-0A1357592085}" type="slidenum">
              <a:rPr lang="en-US" altLang="en-US">
                <a:solidFill>
                  <a:srgbClr val="045C75"/>
                </a:solidFill>
                <a:latin typeface="Constantia" panose="02030602050306030303" pitchFamily="18" charset="0"/>
              </a:rPr>
              <a:pPr eaLnBrk="1" hangingPunct="1"/>
              <a:t>66</a:t>
            </a:fld>
            <a:endParaRPr lang="en-US" altLang="en-US">
              <a:solidFill>
                <a:srgbClr val="045C75"/>
              </a:solidFill>
              <a:latin typeface="Constantia" panose="02030602050306030303" pitchFamily="18" charset="0"/>
            </a:endParaRPr>
          </a:p>
        </p:txBody>
      </p:sp>
      <p:sp>
        <p:nvSpPr>
          <p:cNvPr id="90115" name="Title 1"/>
          <p:cNvSpPr>
            <a:spLocks noGrp="1"/>
          </p:cNvSpPr>
          <p:nvPr>
            <p:ph type="title"/>
          </p:nvPr>
        </p:nvSpPr>
        <p:spPr/>
        <p:txBody>
          <a:bodyPr/>
          <a:lstStyle/>
          <a:p>
            <a:pPr eaLnBrk="1" hangingPunct="1"/>
            <a:r>
              <a:rPr lang="en-US" altLang="en-US" sz="3200"/>
              <a:t>H&amp;W p27, 1st paragraph in entirety</a:t>
            </a:r>
          </a:p>
        </p:txBody>
      </p:sp>
      <p:sp>
        <p:nvSpPr>
          <p:cNvPr id="9011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“When we first look at making the decision called for in this step, we are likely to have questions, uncertainty, and even fear about what we need to make a decision to turn our will and our lives over to the care of the God of our understanding. Or we may wonder what will happen to us if we place ourselves in God's care. We may fear that we won't be happy with what our lives will be like after working this step.”</a:t>
            </a:r>
            <a:endParaRPr lang="en-US" altLang="en-US"/>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519061-4F78-430C-9F0B-6A7DBDC52FAB}" type="slidenum">
              <a:rPr lang="en-US" altLang="en-US">
                <a:solidFill>
                  <a:srgbClr val="045C75"/>
                </a:solidFill>
                <a:latin typeface="Constantia" panose="02030602050306030303" pitchFamily="18" charset="0"/>
              </a:rPr>
              <a:pPr eaLnBrk="1" hangingPunct="1"/>
              <a:t>67</a:t>
            </a:fld>
            <a:endParaRPr lang="en-US" altLang="en-US">
              <a:solidFill>
                <a:srgbClr val="045C75"/>
              </a:solidFill>
              <a:latin typeface="Constantia" panose="02030602050306030303" pitchFamily="18" charset="0"/>
            </a:endParaRPr>
          </a:p>
        </p:txBody>
      </p:sp>
      <p:sp>
        <p:nvSpPr>
          <p:cNvPr id="91139" name="Title 1"/>
          <p:cNvSpPr>
            <a:spLocks noGrp="1"/>
          </p:cNvSpPr>
          <p:nvPr>
            <p:ph type="title"/>
          </p:nvPr>
        </p:nvSpPr>
        <p:spPr/>
        <p:txBody>
          <a:bodyPr/>
          <a:lstStyle/>
          <a:p>
            <a:pPr eaLnBrk="1" hangingPunct="1"/>
            <a:r>
              <a:rPr lang="en-US" altLang="en-US" sz="3200"/>
              <a:t>H&amp;W p30, par1, lines 6-8</a:t>
            </a:r>
          </a:p>
        </p:txBody>
      </p:sp>
      <p:sp>
        <p:nvSpPr>
          <p:cNvPr id="91140" name="Content Placeholder 2"/>
          <p:cNvSpPr>
            <a:spLocks noGrp="1"/>
          </p:cNvSpPr>
          <p:nvPr>
            <p:ph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“Because we are powerless over our addiction, we need a Power greater than ourselves to help us.”</a:t>
            </a:r>
            <a:endParaRPr lang="en-US" altLang="en-US" sz="3600"/>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3B159D-B7D5-4182-B79F-AE4D24AB1427}" type="slidenum">
              <a:rPr lang="en-US" altLang="en-US">
                <a:solidFill>
                  <a:srgbClr val="045C75"/>
                </a:solidFill>
                <a:latin typeface="Constantia" panose="02030602050306030303" pitchFamily="18" charset="0"/>
              </a:rPr>
              <a:pPr eaLnBrk="1" hangingPunct="1"/>
              <a:t>68</a:t>
            </a:fld>
            <a:endParaRPr lang="en-US" altLang="en-US">
              <a:solidFill>
                <a:srgbClr val="045C75"/>
              </a:solidFill>
              <a:latin typeface="Constantia" panose="02030602050306030303" pitchFamily="18" charset="0"/>
            </a:endParaRPr>
          </a:p>
        </p:txBody>
      </p:sp>
      <p:sp>
        <p:nvSpPr>
          <p:cNvPr id="92163" name="Title 1"/>
          <p:cNvSpPr>
            <a:spLocks noGrp="1"/>
          </p:cNvSpPr>
          <p:nvPr>
            <p:ph type="title"/>
          </p:nvPr>
        </p:nvSpPr>
        <p:spPr/>
        <p:txBody>
          <a:bodyPr/>
          <a:lstStyle/>
          <a:p>
            <a:pPr eaLnBrk="1" hangingPunct="1"/>
            <a:r>
              <a:rPr lang="en-US" altLang="en-US" sz="3200"/>
              <a:t>H&amp;W p27, par2, line 1-2</a:t>
            </a:r>
          </a:p>
        </p:txBody>
      </p:sp>
      <p:sp>
        <p:nvSpPr>
          <p:cNvPr id="9216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“...we trust that there is growth in taking action despite our fear or uncertainty.”</a:t>
            </a:r>
            <a:endParaRPr lang="en-US" altLang="en-US" sz="3600"/>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B297AD-F3C2-4493-AB9A-9B2707B617D8}" type="slidenum">
              <a:rPr lang="en-US" altLang="en-US">
                <a:solidFill>
                  <a:srgbClr val="045C75"/>
                </a:solidFill>
                <a:latin typeface="Constantia" panose="02030602050306030303" pitchFamily="18" charset="0"/>
              </a:rPr>
              <a:pPr eaLnBrk="1" hangingPunct="1"/>
              <a:t>69</a:t>
            </a:fld>
            <a:endParaRPr lang="en-US" altLang="en-US">
              <a:solidFill>
                <a:srgbClr val="045C75"/>
              </a:solidFill>
              <a:latin typeface="Constantia" panose="02030602050306030303" pitchFamily="18" charset="0"/>
            </a:endParaRPr>
          </a:p>
        </p:txBody>
      </p:sp>
      <p:sp>
        <p:nvSpPr>
          <p:cNvPr id="93187" name="Title 1"/>
          <p:cNvSpPr>
            <a:spLocks noGrp="1"/>
          </p:cNvSpPr>
          <p:nvPr>
            <p:ph type="title"/>
          </p:nvPr>
        </p:nvSpPr>
        <p:spPr/>
        <p:txBody>
          <a:bodyPr/>
          <a:lstStyle/>
          <a:p>
            <a:pPr eaLnBrk="1" hangingPunct="1"/>
            <a:r>
              <a:rPr lang="en-US" altLang="en-US" sz="3200"/>
              <a:t>6 th BT p25, par4, lines 1-5</a:t>
            </a:r>
            <a:br>
              <a:rPr lang="en-US" altLang="en-US" sz="3200"/>
            </a:br>
            <a:r>
              <a:rPr lang="en-US" altLang="en-US" sz="3200"/>
              <a:t>5 th BT p25, par1, lines 1-5</a:t>
            </a:r>
          </a:p>
        </p:txBody>
      </p:sp>
      <p:sp>
        <p:nvSpPr>
          <p:cNvPr id="3" name="Content Placeholder 2"/>
          <p:cNvSpPr>
            <a:spLocks noGrp="1"/>
          </p:cNvSpPr>
          <p:nvPr>
            <p:ph idx="1"/>
          </p:nvPr>
        </p:nvSpPr>
        <p:spPr/>
        <p:txBody>
          <a:bodyPr>
            <a:normAutofit fontScale="92500"/>
          </a:bodyPr>
          <a:lstStyle/>
          <a:p>
            <a:pPr marL="274320" indent="-274320" algn="ctr" eaLnBrk="1" fontAlgn="auto" hangingPunct="1">
              <a:spcAft>
                <a:spcPts val="0"/>
              </a:spcAft>
              <a:buClr>
                <a:schemeClr val="accent3"/>
              </a:buClr>
              <a:buFont typeface="Wingdings 2"/>
              <a:buNone/>
              <a:defRPr/>
            </a:pPr>
            <a:endParaRPr lang="en-US" i="1" dirty="0"/>
          </a:p>
          <a:p>
            <a:pPr marL="274320" indent="-274320" eaLnBrk="1" fontAlgn="auto" hangingPunct="1">
              <a:spcAft>
                <a:spcPts val="0"/>
              </a:spcAft>
              <a:buClr>
                <a:schemeClr val="accent3"/>
              </a:buClr>
              <a:buFont typeface="Wingdings 2"/>
              <a:buNone/>
              <a:defRPr/>
            </a:pPr>
            <a:r>
              <a:rPr lang="en-US" sz="3600" i="1" dirty="0"/>
              <a:t>“For all of us, the day came when there was no longer a choice; we had to use. Having given our will and our lives over to our addiction, in utter desperation, we looked for another way. In Narcotics Anonymous, we decide to turn our will and our lives over to the care of God as we understand Him.”</a:t>
            </a:r>
            <a:endParaRPr lang="en-US" sz="36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4E7F5D-6C2F-4964-A34B-F10680516F85}" type="slidenum">
              <a:rPr lang="en-US" altLang="en-US">
                <a:solidFill>
                  <a:srgbClr val="045C75"/>
                </a:solidFill>
                <a:latin typeface="Constantia" panose="02030602050306030303" pitchFamily="18" charset="0"/>
              </a:rPr>
              <a:pPr eaLnBrk="1" hangingPunct="1"/>
              <a:t>7</a:t>
            </a:fld>
            <a:endParaRPr lang="en-US" altLang="en-US">
              <a:solidFill>
                <a:srgbClr val="045C75"/>
              </a:solidFill>
              <a:latin typeface="Constantia" panose="02030602050306030303" pitchFamily="18" charset="0"/>
            </a:endParaRPr>
          </a:p>
        </p:txBody>
      </p:sp>
      <p:sp>
        <p:nvSpPr>
          <p:cNvPr id="26627" name="Rectangle 2"/>
          <p:cNvSpPr>
            <a:spLocks noGrp="1"/>
          </p:cNvSpPr>
          <p:nvPr>
            <p:ph type="title"/>
          </p:nvPr>
        </p:nvSpPr>
        <p:spPr/>
        <p:txBody>
          <a:bodyPr/>
          <a:lstStyle/>
          <a:p>
            <a:pPr eaLnBrk="1" hangingPunct="1"/>
            <a:r>
              <a:rPr lang="en-US" altLang="en-US"/>
              <a:t>What We’ll Be Doing</a:t>
            </a:r>
          </a:p>
        </p:txBody>
      </p:sp>
      <p:sp>
        <p:nvSpPr>
          <p:cNvPr id="26628" name="Rectangle 3"/>
          <p:cNvSpPr>
            <a:spLocks noGrp="1"/>
          </p:cNvSpPr>
          <p:nvPr>
            <p:ph type="body" idx="1"/>
          </p:nvPr>
        </p:nvSpPr>
        <p:spPr/>
        <p:txBody>
          <a:bodyPr/>
          <a:lstStyle/>
          <a:p>
            <a:pPr eaLnBrk="1" hangingPunct="1">
              <a:lnSpc>
                <a:spcPct val="90000"/>
              </a:lnSpc>
            </a:pPr>
            <a:r>
              <a:rPr lang="en-US" altLang="en-US"/>
              <a:t>Our literature talks about working </a:t>
            </a:r>
            <a:r>
              <a:rPr lang="en-US" altLang="en-US" i="1"/>
              <a:t>and</a:t>
            </a:r>
            <a:r>
              <a:rPr lang="en-US" altLang="en-US"/>
              <a:t> taking the steps. It uses both terms. For convenience today, we will talk about taking the steps.</a:t>
            </a:r>
          </a:p>
          <a:p>
            <a:pPr eaLnBrk="1" hangingPunct="1">
              <a:lnSpc>
                <a:spcPct val="90000"/>
              </a:lnSpc>
            </a:pPr>
            <a:endParaRPr lang="en-US" altLang="en-US"/>
          </a:p>
          <a:p>
            <a:pPr eaLnBrk="1" hangingPunct="1">
              <a:lnSpc>
                <a:spcPct val="90000"/>
              </a:lnSpc>
            </a:pPr>
            <a:r>
              <a:rPr lang="en-US" altLang="en-US"/>
              <a:t>We will be using only the </a:t>
            </a:r>
            <a:r>
              <a:rPr lang="en-US" altLang="en-US" i="1"/>
              <a:t>NA Basic Text</a:t>
            </a:r>
            <a:r>
              <a:rPr lang="en-US" altLang="en-US"/>
              <a:t> and </a:t>
            </a:r>
            <a:r>
              <a:rPr lang="en-US" altLang="en-US" i="1"/>
              <a:t>It Works How and Why</a:t>
            </a:r>
            <a:r>
              <a:rPr lang="en-US" altLang="en-US"/>
              <a:t> and will be reading only the black parts of the pages.</a:t>
            </a:r>
          </a:p>
          <a:p>
            <a:pPr eaLnBrk="1" hangingPunct="1">
              <a:lnSpc>
                <a:spcPct val="90000"/>
              </a:lnSpc>
            </a:pPr>
            <a:endParaRPr lang="en-US" altLang="en-US"/>
          </a:p>
          <a:p>
            <a:pPr eaLnBrk="1" hangingPunct="1">
              <a:lnSpc>
                <a:spcPct val="90000"/>
              </a:lnSpc>
            </a:pPr>
            <a:r>
              <a:rPr lang="en-US" altLang="en-US"/>
              <a:t>NA has no prescribed way of taking the steps. Today we will show you </a:t>
            </a:r>
            <a:r>
              <a:rPr lang="en-US" altLang="en-US" i="1"/>
              <a:t>one way</a:t>
            </a:r>
            <a:r>
              <a:rPr lang="en-US" altLang="en-US"/>
              <a:t> as described in our literature.</a:t>
            </a:r>
            <a:endParaRPr lang="en-US" altLang="en-US" i="1"/>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72A676-24EE-4CBF-A0C0-3B85FDA82B2C}" type="slidenum">
              <a:rPr lang="en-US" altLang="en-US">
                <a:solidFill>
                  <a:srgbClr val="045C75"/>
                </a:solidFill>
                <a:latin typeface="Constantia" panose="02030602050306030303" pitchFamily="18" charset="0"/>
              </a:rPr>
              <a:pPr eaLnBrk="1" hangingPunct="1"/>
              <a:t>70</a:t>
            </a:fld>
            <a:endParaRPr lang="en-US" altLang="en-US">
              <a:solidFill>
                <a:srgbClr val="045C75"/>
              </a:solidFill>
              <a:latin typeface="Constantia" panose="02030602050306030303" pitchFamily="18" charset="0"/>
            </a:endParaRPr>
          </a:p>
        </p:txBody>
      </p:sp>
      <p:sp>
        <p:nvSpPr>
          <p:cNvPr id="94211" name="Title 1"/>
          <p:cNvSpPr>
            <a:spLocks noGrp="1"/>
          </p:cNvSpPr>
          <p:nvPr>
            <p:ph type="title"/>
          </p:nvPr>
        </p:nvSpPr>
        <p:spPr/>
        <p:txBody>
          <a:bodyPr/>
          <a:lstStyle/>
          <a:p>
            <a:pPr eaLnBrk="1" hangingPunct="1"/>
            <a:r>
              <a:rPr lang="en-US" altLang="en-US" sz="3200"/>
              <a:t>H&amp;W p30, lines 1-4</a:t>
            </a:r>
          </a:p>
        </p:txBody>
      </p:sp>
      <p:sp>
        <p:nvSpPr>
          <p:cNvPr id="9421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“Of course, this is not a decision we make solely with our intellect. In truth, this is a choice we make with our hearts, a decision based much more in feeling and in desire than in deliberate reasoning.”</a:t>
            </a:r>
            <a:endParaRPr lang="en-US" altLang="en-US" sz="3600"/>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606CB8-ED41-4396-A62F-EE49BE82947B}" type="slidenum">
              <a:rPr lang="en-US" altLang="en-US">
                <a:solidFill>
                  <a:srgbClr val="045C75"/>
                </a:solidFill>
                <a:latin typeface="Constantia" panose="02030602050306030303" pitchFamily="18" charset="0"/>
              </a:rPr>
              <a:pPr eaLnBrk="1" hangingPunct="1"/>
              <a:t>71</a:t>
            </a:fld>
            <a:endParaRPr lang="en-US" altLang="en-US">
              <a:solidFill>
                <a:srgbClr val="045C75"/>
              </a:solidFill>
              <a:latin typeface="Constantia" panose="02030602050306030303" pitchFamily="18" charset="0"/>
            </a:endParaRPr>
          </a:p>
        </p:txBody>
      </p:sp>
      <p:sp>
        <p:nvSpPr>
          <p:cNvPr id="95235" name="Title 1"/>
          <p:cNvSpPr>
            <a:spLocks noGrp="1"/>
          </p:cNvSpPr>
          <p:nvPr>
            <p:ph type="title"/>
          </p:nvPr>
        </p:nvSpPr>
        <p:spPr/>
        <p:txBody>
          <a:bodyPr/>
          <a:lstStyle/>
          <a:p>
            <a:pPr eaLnBrk="1" hangingPunct="1"/>
            <a:r>
              <a:rPr lang="en-US" altLang="en-US" sz="3200"/>
              <a:t>H&amp;W p28, par2, line5</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r>
              <a:rPr lang="en-US" sz="3600" i="1" dirty="0"/>
              <a:t>“We keep our initial surrender alive by actively practicing the faith and willingness required to work the Third Step. In other words, we've admitted our powerlessness and inability to manage our own lives; we've come to believe; now we need to surrender to the care of the God of our understanding.”</a:t>
            </a:r>
            <a:endParaRPr lang="en-US" sz="3600" dirty="0"/>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0A2F38-5BD8-422F-B2A5-E3EFED2C1B2D}" type="slidenum">
              <a:rPr lang="en-US" altLang="en-US">
                <a:solidFill>
                  <a:srgbClr val="045C75"/>
                </a:solidFill>
                <a:latin typeface="Constantia" panose="02030602050306030303" pitchFamily="18" charset="0"/>
              </a:rPr>
              <a:pPr eaLnBrk="1" hangingPunct="1"/>
              <a:t>72</a:t>
            </a:fld>
            <a:endParaRPr lang="en-US" altLang="en-US">
              <a:solidFill>
                <a:srgbClr val="045C75"/>
              </a:solidFill>
              <a:latin typeface="Constantia" panose="02030602050306030303" pitchFamily="18" charset="0"/>
            </a:endParaRPr>
          </a:p>
        </p:txBody>
      </p:sp>
      <p:sp>
        <p:nvSpPr>
          <p:cNvPr id="96259" name="Title 1"/>
          <p:cNvSpPr>
            <a:spLocks noGrp="1"/>
          </p:cNvSpPr>
          <p:nvPr>
            <p:ph type="title"/>
          </p:nvPr>
        </p:nvSpPr>
        <p:spPr/>
        <p:txBody>
          <a:bodyPr/>
          <a:lstStyle/>
          <a:p>
            <a:pPr eaLnBrk="1" hangingPunct="1"/>
            <a:r>
              <a:rPr lang="en-US" altLang="en-US" sz="3200" dirty="0"/>
              <a:t>H&amp;W p29, par1, line 5-7</a:t>
            </a:r>
          </a:p>
        </p:txBody>
      </p:sp>
      <p:sp>
        <p:nvSpPr>
          <p:cNvPr id="96260"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endParaRPr lang="en-US" altLang="en-US" i="1" dirty="0"/>
          </a:p>
          <a:p>
            <a:pPr algn="ctr" eaLnBrk="1" hangingPunct="1">
              <a:buFont typeface="Wingdings 2" panose="05020102010507070707" pitchFamily="18" charset="2"/>
              <a:buNone/>
            </a:pPr>
            <a:r>
              <a:rPr lang="en-US" altLang="en-US" sz="3600" i="1" dirty="0"/>
              <a:t>“Because our individual beliefs about a Power greater than ourselves vary, there is no uniform way to put our decision into action.”</a:t>
            </a:r>
            <a:endParaRPr lang="en-US" altLang="en-US" sz="3600" dirty="0"/>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2276A7-C611-4D89-8651-92AB66953969}" type="slidenum">
              <a:rPr lang="en-US" altLang="en-US">
                <a:solidFill>
                  <a:srgbClr val="045C75"/>
                </a:solidFill>
                <a:latin typeface="Constantia" panose="02030602050306030303" pitchFamily="18" charset="0"/>
              </a:rPr>
              <a:pPr eaLnBrk="1" hangingPunct="1"/>
              <a:t>73</a:t>
            </a:fld>
            <a:endParaRPr lang="en-US" altLang="en-US">
              <a:solidFill>
                <a:srgbClr val="045C75"/>
              </a:solidFill>
              <a:latin typeface="Constantia" panose="02030602050306030303" pitchFamily="18" charset="0"/>
            </a:endParaRPr>
          </a:p>
        </p:txBody>
      </p:sp>
      <p:sp>
        <p:nvSpPr>
          <p:cNvPr id="97283" name="Title 1"/>
          <p:cNvSpPr>
            <a:spLocks noGrp="1"/>
          </p:cNvSpPr>
          <p:nvPr>
            <p:ph type="title"/>
          </p:nvPr>
        </p:nvSpPr>
        <p:spPr/>
        <p:txBody>
          <a:bodyPr/>
          <a:lstStyle/>
          <a:p>
            <a:pPr eaLnBrk="1" hangingPunct="1"/>
            <a:r>
              <a:rPr lang="en-US" altLang="en-US" sz="3200"/>
              <a:t>6 th BT p26, par1/ 5 th BT p25, par3</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r>
              <a:rPr lang="en-US" sz="3600" i="1" dirty="0"/>
              <a:t>“We found that all we needed to do was try. When we gave our best effort, the program worked for us as it had worked for countless others. The Third Step does not say, 'We turned our will and our lives over to the care of our God.' It says, 'We made a decision to turn our will and our lives over to the care of God as we understood Him.”</a:t>
            </a:r>
            <a:endParaRPr lang="en-US" sz="3600" dirty="0"/>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FC0A5C-2DB9-4B17-87DB-C3E03CD962A6}" type="slidenum">
              <a:rPr lang="en-US" altLang="en-US">
                <a:solidFill>
                  <a:srgbClr val="045C75"/>
                </a:solidFill>
                <a:latin typeface="Constantia" panose="02030602050306030303" pitchFamily="18" charset="0"/>
              </a:rPr>
              <a:pPr eaLnBrk="1" hangingPunct="1"/>
              <a:t>74</a:t>
            </a:fld>
            <a:endParaRPr lang="en-US" altLang="en-US">
              <a:solidFill>
                <a:srgbClr val="045C75"/>
              </a:solidFill>
              <a:latin typeface="Constantia" panose="02030602050306030303" pitchFamily="18" charset="0"/>
            </a:endParaRPr>
          </a:p>
        </p:txBody>
      </p:sp>
      <p:sp>
        <p:nvSpPr>
          <p:cNvPr id="98307" name="Title 1"/>
          <p:cNvSpPr>
            <a:spLocks noGrp="1"/>
          </p:cNvSpPr>
          <p:nvPr>
            <p:ph type="title"/>
          </p:nvPr>
        </p:nvSpPr>
        <p:spPr/>
        <p:txBody>
          <a:bodyPr/>
          <a:lstStyle/>
          <a:p>
            <a:pPr eaLnBrk="1" hangingPunct="1"/>
            <a:r>
              <a:rPr lang="en-US" altLang="en-US" sz="3200"/>
              <a:t>6 th BT p26, par2/ 5 th BT p25, par 4</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None/>
              <a:defRPr/>
            </a:pPr>
            <a:r>
              <a:rPr lang="en-US" sz="3600" i="1" dirty="0"/>
              <a:t>“The word decision implies action. This decision is based on faith. We have only to believe that the miracle that we see working in the lives of clean addicts can happen to any addict with the desire to change. We simply realize there is a force for spiritual growth that can help us become more tolerant, patient, and useful in helping others.”</a:t>
            </a:r>
            <a:endParaRPr lang="en-US" sz="3600" dirty="0"/>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0CF4D0-0912-4539-81B9-AA7781171746}" type="slidenum">
              <a:rPr lang="en-US" altLang="en-US">
                <a:solidFill>
                  <a:srgbClr val="045C75"/>
                </a:solidFill>
                <a:latin typeface="Constantia" panose="02030602050306030303" pitchFamily="18" charset="0"/>
              </a:rPr>
              <a:pPr eaLnBrk="1" hangingPunct="1"/>
              <a:t>75</a:t>
            </a:fld>
            <a:endParaRPr lang="en-US" altLang="en-US">
              <a:solidFill>
                <a:srgbClr val="045C75"/>
              </a:solidFill>
              <a:latin typeface="Constantia" panose="02030602050306030303" pitchFamily="18" charset="0"/>
            </a:endParaRPr>
          </a:p>
        </p:txBody>
      </p:sp>
      <p:sp>
        <p:nvSpPr>
          <p:cNvPr id="99331" name="Title 1"/>
          <p:cNvSpPr>
            <a:spLocks noGrp="1"/>
          </p:cNvSpPr>
          <p:nvPr>
            <p:ph type="title"/>
          </p:nvPr>
        </p:nvSpPr>
        <p:spPr>
          <a:xfrm>
            <a:off x="457200" y="1066800"/>
            <a:ext cx="8229600" cy="1143000"/>
          </a:xfrm>
        </p:spPr>
        <p:txBody>
          <a:bodyPr/>
          <a:lstStyle/>
          <a:p>
            <a:pPr algn="ctr" eaLnBrk="1" hangingPunct="1"/>
            <a:r>
              <a:rPr lang="en-US" altLang="en-US" sz="3200"/>
              <a:t>6 th BT p2, lines 6-7/ 5 th BT p25, par4, lines 6-7</a:t>
            </a:r>
            <a:br>
              <a:rPr lang="en-US" altLang="en-US" sz="3200"/>
            </a:br>
            <a:br>
              <a:rPr lang="en-US" altLang="en-US" sz="3200"/>
            </a:br>
            <a:r>
              <a:rPr lang="en-US" altLang="en-US" sz="3600" b="1"/>
              <a:t>Third Step Prayer</a:t>
            </a:r>
          </a:p>
        </p:txBody>
      </p:sp>
      <p:sp>
        <p:nvSpPr>
          <p:cNvPr id="9933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b="1" i="1"/>
              <a:t>“Many of us have said, </a:t>
            </a:r>
          </a:p>
          <a:p>
            <a:pPr algn="ctr" eaLnBrk="1" hangingPunct="1">
              <a:buFont typeface="Wingdings 2" panose="05020102010507070707" pitchFamily="18" charset="2"/>
              <a:buNone/>
            </a:pPr>
            <a:r>
              <a:rPr lang="en-US" altLang="en-US" sz="3600" b="1" i="1"/>
              <a:t>'Take my will and my life.</a:t>
            </a:r>
          </a:p>
          <a:p>
            <a:pPr algn="ctr" eaLnBrk="1" hangingPunct="1">
              <a:buFont typeface="Wingdings 2" panose="05020102010507070707" pitchFamily="18" charset="2"/>
              <a:buNone/>
            </a:pPr>
            <a:r>
              <a:rPr lang="en-US" altLang="en-US" sz="3600" b="1" i="1"/>
              <a:t> Guide me in my recovery.</a:t>
            </a:r>
          </a:p>
          <a:p>
            <a:pPr algn="ctr" eaLnBrk="1" hangingPunct="1">
              <a:buFont typeface="Wingdings 2" panose="05020102010507070707" pitchFamily="18" charset="2"/>
              <a:buNone/>
            </a:pPr>
            <a:r>
              <a:rPr lang="en-US" altLang="en-US" sz="3600" b="1" i="1"/>
              <a:t> Show me how to live'.”</a:t>
            </a:r>
            <a:endParaRPr lang="en-US" altLang="en-US" sz="3600" b="1"/>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8C3F78-905C-49BB-89B4-B0AD9D2FB49B}" type="slidenum">
              <a:rPr lang="en-US" altLang="en-US">
                <a:solidFill>
                  <a:srgbClr val="045C75"/>
                </a:solidFill>
                <a:latin typeface="Constantia" panose="02030602050306030303" pitchFamily="18" charset="0"/>
              </a:rPr>
              <a:pPr eaLnBrk="1" hangingPunct="1"/>
              <a:t>76</a:t>
            </a:fld>
            <a:endParaRPr lang="en-US" altLang="en-US">
              <a:solidFill>
                <a:srgbClr val="045C75"/>
              </a:solidFill>
              <a:latin typeface="Constantia" panose="02030602050306030303" pitchFamily="18" charset="0"/>
            </a:endParaRPr>
          </a:p>
        </p:txBody>
      </p:sp>
      <p:sp>
        <p:nvSpPr>
          <p:cNvPr id="100355" name="Title 1"/>
          <p:cNvSpPr>
            <a:spLocks noGrp="1"/>
          </p:cNvSpPr>
          <p:nvPr>
            <p:ph type="title"/>
          </p:nvPr>
        </p:nvSpPr>
        <p:spPr/>
        <p:txBody>
          <a:bodyPr/>
          <a:lstStyle/>
          <a:p>
            <a:pPr eaLnBrk="1" hangingPunct="1"/>
            <a:r>
              <a:rPr lang="en-US" altLang="en-US" sz="3200"/>
              <a:t>H&amp;W p29, par1, lines 14-17</a:t>
            </a:r>
          </a:p>
        </p:txBody>
      </p:sp>
      <p:sp>
        <p:nvSpPr>
          <p:cNvPr id="100356" name="Content Placeholder 2"/>
          <p:cNvSpPr>
            <a:spLocks noGrp="1"/>
          </p:cNvSpPr>
          <p:nvPr>
            <p:ph idx="1"/>
          </p:nvPr>
        </p:nvSpPr>
        <p:spPr/>
        <p:txBody>
          <a:bodyPr/>
          <a:lstStyle/>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i="1"/>
              <a:t>“Yet another way we can practice our Third Step decision is to continue with our recovery by working the remainder of the steps.”</a:t>
            </a:r>
            <a:endParaRPr lang="en-US" altLang="en-US" sz="3600"/>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DEA269-A0C4-4A13-976E-7F04E6475738}" type="slidenum">
              <a:rPr lang="en-US" altLang="en-US">
                <a:solidFill>
                  <a:srgbClr val="045C75"/>
                </a:solidFill>
                <a:latin typeface="Constantia" panose="02030602050306030303" pitchFamily="18" charset="0"/>
              </a:rPr>
              <a:pPr eaLnBrk="1" hangingPunct="1"/>
              <a:t>77</a:t>
            </a:fld>
            <a:endParaRPr lang="en-US" altLang="en-US">
              <a:solidFill>
                <a:srgbClr val="045C75"/>
              </a:solidFill>
              <a:latin typeface="Constantia" panose="02030602050306030303" pitchFamily="18" charset="0"/>
            </a:endParaRPr>
          </a:p>
        </p:txBody>
      </p:sp>
      <p:sp>
        <p:nvSpPr>
          <p:cNvPr id="101379" name="Title 1"/>
          <p:cNvSpPr>
            <a:spLocks noGrp="1"/>
          </p:cNvSpPr>
          <p:nvPr>
            <p:ph type="title"/>
          </p:nvPr>
        </p:nvSpPr>
        <p:spPr/>
        <p:txBody>
          <a:bodyPr/>
          <a:lstStyle/>
          <a:p>
            <a:pPr eaLnBrk="1" hangingPunct="1"/>
            <a:r>
              <a:rPr lang="en-US" altLang="en-US" sz="3200"/>
              <a:t>6 th BT p27, par2, line2/ 5 th BT p26, par 5, line2</a:t>
            </a:r>
          </a:p>
        </p:txBody>
      </p:sp>
      <p:sp>
        <p:nvSpPr>
          <p:cNvPr id="101380"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 We know now that we can not pause in our spiritual program; we want all that we can get.”</a:t>
            </a:r>
            <a:endParaRPr lang="en-US" altLang="en-US" sz="3600"/>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C0DD9E-CB76-4B10-8C66-1CD24445F0D6}" type="slidenum">
              <a:rPr lang="en-US" altLang="en-US">
                <a:solidFill>
                  <a:srgbClr val="045C75"/>
                </a:solidFill>
                <a:latin typeface="Constantia" panose="02030602050306030303" pitchFamily="18" charset="0"/>
              </a:rPr>
              <a:pPr eaLnBrk="1" hangingPunct="1"/>
              <a:t>78</a:t>
            </a:fld>
            <a:endParaRPr lang="en-US" altLang="en-US">
              <a:solidFill>
                <a:srgbClr val="045C75"/>
              </a:solidFill>
              <a:latin typeface="Constantia" panose="02030602050306030303" pitchFamily="18" charset="0"/>
            </a:endParaRPr>
          </a:p>
        </p:txBody>
      </p:sp>
      <p:sp>
        <p:nvSpPr>
          <p:cNvPr id="102403" name="Title 1"/>
          <p:cNvSpPr>
            <a:spLocks noGrp="1"/>
          </p:cNvSpPr>
          <p:nvPr>
            <p:ph type="title"/>
          </p:nvPr>
        </p:nvSpPr>
        <p:spPr/>
        <p:txBody>
          <a:bodyPr/>
          <a:lstStyle/>
          <a:p>
            <a:pPr eaLnBrk="1" hangingPunct="1"/>
            <a:r>
              <a:rPr lang="en-US" altLang="en-US" sz="3200" i="1"/>
              <a:t>H&amp;W p35, par1, lines 2-6 &amp; lines 9-10</a:t>
            </a:r>
            <a:endParaRPr lang="en-US" altLang="en-US" sz="3200"/>
          </a:p>
        </p:txBody>
      </p:sp>
      <p:sp>
        <p:nvSpPr>
          <p:cNvPr id="102404" name="Content Placeholder 2"/>
          <p:cNvSpPr>
            <a:spLocks noGrp="1"/>
          </p:cNvSpPr>
          <p:nvPr>
            <p:ph idx="1"/>
          </p:nvPr>
        </p:nvSpPr>
        <p:spPr/>
        <p:txBody>
          <a:bodyPr/>
          <a:lstStyle/>
          <a:p>
            <a:pPr eaLnBrk="1" hangingPunct="1"/>
            <a:endParaRPr lang="en-US" altLang="en-US" sz="2400"/>
          </a:p>
          <a:p>
            <a:pPr eaLnBrk="1" hangingPunct="1">
              <a:buFont typeface="Wingdings 2" panose="05020102010507070707" pitchFamily="18" charset="2"/>
              <a:buNone/>
            </a:pPr>
            <a:r>
              <a:rPr lang="en-US" altLang="en-US" sz="3300" i="1"/>
              <a:t>“This a twelve-step program. The decision we've made in the Third Step is perhaps the most momentous decision we'll ever make in our lives, but we need to work the rest of the steps for it to remain meaningful. Putting our recovery commitment into action, we work Step Four.”</a:t>
            </a:r>
            <a:endParaRPr lang="en-US" altLang="en-US" sz="3300"/>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4D08D6-5219-4709-90DD-2EF9B87E03AD}" type="slidenum">
              <a:rPr lang="en-US" altLang="en-US">
                <a:solidFill>
                  <a:srgbClr val="045C75"/>
                </a:solidFill>
                <a:latin typeface="Constantia" panose="02030602050306030303" pitchFamily="18" charset="0"/>
              </a:rPr>
              <a:pPr eaLnBrk="1" hangingPunct="1"/>
              <a:t>79</a:t>
            </a:fld>
            <a:endParaRPr lang="en-US" altLang="en-US">
              <a:solidFill>
                <a:srgbClr val="045C75"/>
              </a:solidFill>
              <a:latin typeface="Constantia" panose="02030602050306030303" pitchFamily="18" charset="0"/>
            </a:endParaRPr>
          </a:p>
        </p:txBody>
      </p:sp>
      <p:sp>
        <p:nvSpPr>
          <p:cNvPr id="104451" name="Title 1"/>
          <p:cNvSpPr>
            <a:spLocks noGrp="1"/>
          </p:cNvSpPr>
          <p:nvPr>
            <p:ph type="title"/>
          </p:nvPr>
        </p:nvSpPr>
        <p:spPr/>
        <p:txBody>
          <a:bodyPr/>
          <a:lstStyle/>
          <a:p>
            <a:pPr eaLnBrk="1" hangingPunct="1"/>
            <a:r>
              <a:rPr lang="en-US" altLang="en-US" b="1"/>
              <a:t>STEP FOUR</a:t>
            </a:r>
            <a:endParaRPr lang="en-US" altLang="en-US"/>
          </a:p>
        </p:txBody>
      </p:sp>
      <p:sp>
        <p:nvSpPr>
          <p:cNvPr id="104452" name="Content Placeholder 2"/>
          <p:cNvSpPr>
            <a:spLocks noGrp="1"/>
          </p:cNvSpPr>
          <p:nvPr>
            <p:ph idx="1"/>
          </p:nvPr>
        </p:nvSpPr>
        <p:spPr>
          <a:xfrm>
            <a:off x="381000" y="2057400"/>
            <a:ext cx="8229600" cy="4389438"/>
          </a:xfrm>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2" panose="05020102010507070707" pitchFamily="18" charset="2"/>
              <a:buNone/>
            </a:pPr>
            <a:r>
              <a:rPr lang="en-US" altLang="en-US" sz="3600"/>
              <a:t>“We made a searching and fearless</a:t>
            </a:r>
          </a:p>
          <a:p>
            <a:pPr algn="ctr" eaLnBrk="1" hangingPunct="1">
              <a:buFont typeface="Wingdings 2" panose="05020102010507070707" pitchFamily="18" charset="2"/>
              <a:buNone/>
            </a:pPr>
            <a:r>
              <a:rPr lang="en-US" altLang="en-US" sz="3600"/>
              <a:t>moral inventory of ourselves.”</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E50073-E1C8-4638-9638-39CA96E9A1F5}" type="slidenum">
              <a:rPr lang="en-US" altLang="en-US">
                <a:solidFill>
                  <a:srgbClr val="045C75"/>
                </a:solidFill>
                <a:latin typeface="Constantia" panose="02030602050306030303" pitchFamily="18" charset="0"/>
              </a:rPr>
              <a:pPr eaLnBrk="1" hangingPunct="1"/>
              <a:t>8</a:t>
            </a:fld>
            <a:endParaRPr lang="en-US" altLang="en-US">
              <a:solidFill>
                <a:srgbClr val="045C75"/>
              </a:solidFill>
              <a:latin typeface="Constantia" panose="02030602050306030303" pitchFamily="18" charset="0"/>
            </a:endParaRPr>
          </a:p>
        </p:txBody>
      </p:sp>
      <p:sp>
        <p:nvSpPr>
          <p:cNvPr id="27651" name="Rectangle 2"/>
          <p:cNvSpPr>
            <a:spLocks noGrp="1"/>
          </p:cNvSpPr>
          <p:nvPr>
            <p:ph type="title"/>
          </p:nvPr>
        </p:nvSpPr>
        <p:spPr/>
        <p:txBody>
          <a:bodyPr/>
          <a:lstStyle/>
          <a:p>
            <a:pPr eaLnBrk="1" hangingPunct="1"/>
            <a:r>
              <a:rPr lang="en-US" altLang="en-US"/>
              <a:t>What We’ll Be Doing</a:t>
            </a:r>
          </a:p>
        </p:txBody>
      </p:sp>
      <p:sp>
        <p:nvSpPr>
          <p:cNvPr id="27652" name="Rectangle 3"/>
          <p:cNvSpPr>
            <a:spLocks noGrp="1"/>
          </p:cNvSpPr>
          <p:nvPr>
            <p:ph type="body" idx="1"/>
          </p:nvPr>
        </p:nvSpPr>
        <p:spPr/>
        <p:txBody>
          <a:bodyPr/>
          <a:lstStyle/>
          <a:p>
            <a:pPr eaLnBrk="1" hangingPunct="1"/>
            <a:r>
              <a:rPr lang="en-US" altLang="en-US"/>
              <a:t>Please suspend judgment and simply “play the game” along with us. Skepticism and/or ego could take away someone else’s opportunity to recover.</a:t>
            </a:r>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0E09E9-080A-4780-BB60-83279257A140}" type="slidenum">
              <a:rPr lang="en-US" altLang="en-US">
                <a:solidFill>
                  <a:srgbClr val="045C75"/>
                </a:solidFill>
                <a:latin typeface="Constantia" panose="02030602050306030303" pitchFamily="18" charset="0"/>
              </a:rPr>
              <a:pPr eaLnBrk="1" hangingPunct="1"/>
              <a:t>80</a:t>
            </a:fld>
            <a:endParaRPr lang="en-US" altLang="en-US">
              <a:solidFill>
                <a:srgbClr val="045C75"/>
              </a:solidFill>
              <a:latin typeface="Constantia" panose="02030602050306030303" pitchFamily="18" charset="0"/>
            </a:endParaRPr>
          </a:p>
        </p:txBody>
      </p:sp>
      <p:sp>
        <p:nvSpPr>
          <p:cNvPr id="105475" name="Title 1"/>
          <p:cNvSpPr>
            <a:spLocks noGrp="1"/>
          </p:cNvSpPr>
          <p:nvPr>
            <p:ph type="title"/>
          </p:nvPr>
        </p:nvSpPr>
        <p:spPr/>
        <p:txBody>
          <a:bodyPr/>
          <a:lstStyle/>
          <a:p>
            <a:pPr eaLnBrk="1" hangingPunct="1"/>
            <a:r>
              <a:rPr lang="en-US" altLang="en-US" sz="3200"/>
              <a:t>6 th BT p27 par5/ 5 th BT p27, par2</a:t>
            </a:r>
          </a:p>
        </p:txBody>
      </p:sp>
      <p:sp>
        <p:nvSpPr>
          <p:cNvPr id="105476"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 As we approach this step, most of us are afraid that there is a monster inside of us that, if released, will destroy us. This fear can cause us to put off our inventory or may even prevent us from taking this crucial step at all.”</a:t>
            </a:r>
            <a:endParaRPr lang="en-US" altLang="en-US" sz="3600"/>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B17271-462B-4EB8-A75B-B14CC95B4F97}" type="slidenum">
              <a:rPr lang="en-US" altLang="en-US">
                <a:solidFill>
                  <a:srgbClr val="045C75"/>
                </a:solidFill>
                <a:latin typeface="Constantia" panose="02030602050306030303" pitchFamily="18" charset="0"/>
              </a:rPr>
              <a:pPr eaLnBrk="1" hangingPunct="1"/>
              <a:t>81</a:t>
            </a:fld>
            <a:endParaRPr lang="en-US" altLang="en-US">
              <a:solidFill>
                <a:srgbClr val="045C75"/>
              </a:solidFill>
              <a:latin typeface="Constantia" panose="02030602050306030303" pitchFamily="18" charset="0"/>
            </a:endParaRPr>
          </a:p>
        </p:txBody>
      </p:sp>
      <p:sp>
        <p:nvSpPr>
          <p:cNvPr id="106499" name="Title 1"/>
          <p:cNvSpPr>
            <a:spLocks noGrp="1"/>
          </p:cNvSpPr>
          <p:nvPr>
            <p:ph type="title"/>
          </p:nvPr>
        </p:nvSpPr>
        <p:spPr/>
        <p:txBody>
          <a:bodyPr/>
          <a:lstStyle/>
          <a:p>
            <a:pPr eaLnBrk="1" hangingPunct="1"/>
            <a:r>
              <a:rPr lang="en-US" altLang="en-US" sz="3200"/>
              <a:t>H&amp;W pg 36, par 2</a:t>
            </a:r>
          </a:p>
        </p:txBody>
      </p:sp>
      <p:sp>
        <p:nvSpPr>
          <p:cNvPr id="106500" name="Content Placeholder 2"/>
          <p:cNvSpPr>
            <a:spLocks noGrp="1"/>
          </p:cNvSpPr>
          <p:nvPr>
            <p:ph idx="1"/>
          </p:nvPr>
        </p:nvSpPr>
        <p:spPr/>
        <p:txBody>
          <a:bodyPr/>
          <a:lstStyle/>
          <a:p>
            <a:pPr eaLnBrk="1" hangingPunct="1">
              <a:buFont typeface="Wingdings 2" panose="05020102010507070707" pitchFamily="18" charset="2"/>
              <a:buNone/>
            </a:pPr>
            <a:r>
              <a:rPr lang="en-US" altLang="en-US" i="1" dirty="0"/>
              <a:t>“Why work the Fourth Step? After all, we've been able to stay clean so far. But some of us are still haunted by a driving obsession to use drugs. Others find that the feelings of discomfort are more subtle: a nagging feeling that something isn't quite right, a sense of impending doom, or feelings of fear and anger that have no apparent reason. Still others may think we're doing just fine without a Fourth Step. However, our experience as a fellowship has shown that, sooner or later, members who don't work this crucial step relapse.”</a:t>
            </a:r>
            <a:endParaRPr lang="en-US" altLang="en-US" dirty="0"/>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A09177-6DD6-48C9-8D6F-69AB0A20D77B}" type="slidenum">
              <a:rPr lang="en-US" altLang="en-US">
                <a:solidFill>
                  <a:srgbClr val="045C75"/>
                </a:solidFill>
                <a:latin typeface="Constantia" panose="02030602050306030303" pitchFamily="18" charset="0"/>
              </a:rPr>
              <a:pPr eaLnBrk="1" hangingPunct="1"/>
              <a:t>82</a:t>
            </a:fld>
            <a:endParaRPr lang="en-US" altLang="en-US">
              <a:solidFill>
                <a:srgbClr val="045C75"/>
              </a:solidFill>
              <a:latin typeface="Constantia" panose="02030602050306030303" pitchFamily="18" charset="0"/>
            </a:endParaRPr>
          </a:p>
        </p:txBody>
      </p:sp>
      <p:sp>
        <p:nvSpPr>
          <p:cNvPr id="107523" name="Title 1"/>
          <p:cNvSpPr>
            <a:spLocks noGrp="1"/>
          </p:cNvSpPr>
          <p:nvPr>
            <p:ph type="title"/>
          </p:nvPr>
        </p:nvSpPr>
        <p:spPr/>
        <p:txBody>
          <a:bodyPr/>
          <a:lstStyle/>
          <a:p>
            <a:pPr eaLnBrk="1" hangingPunct="1"/>
            <a:r>
              <a:rPr lang="en-US" altLang="en-US" sz="3200"/>
              <a:t>H&amp;W pg 36, par 3</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sz="2800" i="1" dirty="0"/>
              <a:t>“For many of us, our motivation to work the Fourth Step is quite simple: We're working a program of recovery and we want to continue. Because our disease involves much more than simple abstinence from drugs. The solution to our problem is a profound change in our thinking and behavior. We need to change how we perceive the world and alter our role in it. We need to change our attitude. Whether our motivation is a desire to move away from our addiction or to move toward recovery doesn't really matter.”</a:t>
            </a:r>
            <a:endParaRPr lang="en-US" sz="2800"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BDB517-806F-44EE-8891-739A09E1A984}" type="slidenum">
              <a:rPr lang="en-US" altLang="en-US">
                <a:solidFill>
                  <a:srgbClr val="045C75"/>
                </a:solidFill>
                <a:latin typeface="Constantia" panose="02030602050306030303" pitchFamily="18" charset="0"/>
              </a:rPr>
              <a:pPr eaLnBrk="1" hangingPunct="1"/>
              <a:t>83</a:t>
            </a:fld>
            <a:endParaRPr lang="en-US" altLang="en-US">
              <a:solidFill>
                <a:srgbClr val="045C75"/>
              </a:solidFill>
              <a:latin typeface="Constantia" panose="02030602050306030303" pitchFamily="18" charset="0"/>
            </a:endParaRPr>
          </a:p>
        </p:txBody>
      </p:sp>
      <p:sp>
        <p:nvSpPr>
          <p:cNvPr id="108547" name="Title 1"/>
          <p:cNvSpPr>
            <a:spLocks noGrp="1"/>
          </p:cNvSpPr>
          <p:nvPr>
            <p:ph type="title"/>
          </p:nvPr>
        </p:nvSpPr>
        <p:spPr/>
        <p:txBody>
          <a:bodyPr/>
          <a:lstStyle/>
          <a:p>
            <a:pPr eaLnBrk="1" hangingPunct="1"/>
            <a:r>
              <a:rPr lang="en-US" altLang="en-US" sz="3200"/>
              <a:t>H&amp;W pg 10, par 2, last sentence</a:t>
            </a:r>
          </a:p>
        </p:txBody>
      </p:sp>
      <p:sp>
        <p:nvSpPr>
          <p:cNvPr id="108548"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“While abstinence is the beginning, our only hope for recovery is a profound emotional change.”</a:t>
            </a:r>
            <a:endParaRPr lang="en-US" altLang="en-US" sz="3600"/>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A8DF72-AEF5-4E5A-A7B2-BA1B6AB07CCF}" type="slidenum">
              <a:rPr lang="en-US" altLang="en-US">
                <a:solidFill>
                  <a:srgbClr val="045C75"/>
                </a:solidFill>
                <a:latin typeface="Constantia" panose="02030602050306030303" pitchFamily="18" charset="0"/>
              </a:rPr>
              <a:pPr eaLnBrk="1" hangingPunct="1"/>
              <a:t>84</a:t>
            </a:fld>
            <a:endParaRPr lang="en-US" altLang="en-US">
              <a:solidFill>
                <a:srgbClr val="045C75"/>
              </a:solidFill>
              <a:latin typeface="Constantia" panose="02030602050306030303" pitchFamily="18" charset="0"/>
            </a:endParaRPr>
          </a:p>
        </p:txBody>
      </p:sp>
      <p:sp>
        <p:nvSpPr>
          <p:cNvPr id="109571" name="Title 1"/>
          <p:cNvSpPr>
            <a:spLocks noGrp="1"/>
          </p:cNvSpPr>
          <p:nvPr>
            <p:ph type="title"/>
          </p:nvPr>
        </p:nvSpPr>
        <p:spPr/>
        <p:txBody>
          <a:bodyPr/>
          <a:lstStyle/>
          <a:p>
            <a:pPr eaLnBrk="1" hangingPunct="1"/>
            <a:r>
              <a:rPr lang="en-US" altLang="en-US" sz="3200"/>
              <a:t>6 th BT p28, par3, line5/ 5 th BT p28, line2</a:t>
            </a:r>
          </a:p>
        </p:txBody>
      </p:sp>
      <p:sp>
        <p:nvSpPr>
          <p:cNvPr id="109572" name="Content Placeholder 2"/>
          <p:cNvSpPr>
            <a:spLocks noGrp="1"/>
          </p:cNvSpPr>
          <p:nvPr>
            <p:ph idx="1"/>
          </p:nvPr>
        </p:nvSpPr>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sz="3600" i="1"/>
              <a:t>“We are trying to free ourselves of living in the old, useless patterns. We take the Fourth Step to grow and gain strength and insight. We may approach the Fourth Step in a number of ways.”</a:t>
            </a:r>
            <a:endParaRPr lang="en-US" altLang="en-US" sz="3600"/>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4BBBA9-9C9C-4CF9-9A04-F65660183466}" type="slidenum">
              <a:rPr lang="en-US" altLang="en-US">
                <a:solidFill>
                  <a:srgbClr val="045C75"/>
                </a:solidFill>
                <a:latin typeface="Constantia" panose="02030602050306030303" pitchFamily="18" charset="0"/>
              </a:rPr>
              <a:pPr eaLnBrk="1" hangingPunct="1"/>
              <a:t>85</a:t>
            </a:fld>
            <a:endParaRPr lang="en-US" altLang="en-US">
              <a:solidFill>
                <a:srgbClr val="045C75"/>
              </a:solidFill>
              <a:latin typeface="Constantia" panose="02030602050306030303" pitchFamily="18" charset="0"/>
            </a:endParaRPr>
          </a:p>
        </p:txBody>
      </p:sp>
      <p:sp>
        <p:nvSpPr>
          <p:cNvPr id="2" name="Title 1"/>
          <p:cNvSpPr>
            <a:spLocks noGrp="1"/>
          </p:cNvSpPr>
          <p:nvPr>
            <p:ph type="title"/>
          </p:nvPr>
        </p:nvSpPr>
        <p:spPr>
          <a:xfrm>
            <a:off x="457200" y="685800"/>
            <a:ext cx="8229600" cy="944563"/>
          </a:xfrm>
        </p:spPr>
        <p:txBody>
          <a:bodyPr>
            <a:normAutofit fontScale="90000"/>
          </a:bodyPr>
          <a:lstStyle/>
          <a:p>
            <a:pPr eaLnBrk="1" fontAlgn="auto" hangingPunct="1">
              <a:spcAft>
                <a:spcPts val="0"/>
              </a:spcAft>
              <a:defRPr/>
            </a:pPr>
            <a:r>
              <a:rPr lang="en-US" sz="3200" dirty="0"/>
              <a:t>6 </a:t>
            </a:r>
            <a:r>
              <a:rPr lang="en-US" sz="3200" dirty="0" err="1"/>
              <a:t>th</a:t>
            </a:r>
            <a:r>
              <a:rPr lang="en-US" sz="3200" dirty="0"/>
              <a:t> BT p29, part 3 through part 6</a:t>
            </a:r>
            <a:br>
              <a:rPr lang="en-US" sz="3200" dirty="0"/>
            </a:br>
            <a:r>
              <a:rPr lang="en-US" sz="3200" dirty="0"/>
              <a:t>5 </a:t>
            </a:r>
            <a:r>
              <a:rPr lang="en-US" sz="3200" dirty="0" err="1"/>
              <a:t>th</a:t>
            </a:r>
            <a:r>
              <a:rPr lang="en-US" sz="3200" dirty="0"/>
              <a:t> BT p28, part 4 through p29, part 1</a:t>
            </a:r>
          </a:p>
        </p:txBody>
      </p:sp>
      <p:sp>
        <p:nvSpPr>
          <p:cNvPr id="110596" name="Content Placeholder 2"/>
          <p:cNvSpPr>
            <a:spLocks noGrp="1"/>
          </p:cNvSpPr>
          <p:nvPr>
            <p:ph idx="1"/>
          </p:nvPr>
        </p:nvSpPr>
        <p:spPr>
          <a:xfrm>
            <a:off x="457200" y="1295400"/>
            <a:ext cx="8229600" cy="5410200"/>
          </a:xfrm>
        </p:spPr>
        <p:txBody>
          <a:bodyPr/>
          <a:lstStyle/>
          <a:p>
            <a:pPr eaLnBrk="1" hangingPunct="1">
              <a:buFont typeface="Wingdings 2" panose="05020102010507070707" pitchFamily="18" charset="2"/>
              <a:buNone/>
            </a:pPr>
            <a:endParaRPr lang="en-US" altLang="en-US" i="1"/>
          </a:p>
          <a:p>
            <a:pPr eaLnBrk="1" hangingPunct="1">
              <a:buFont typeface="Wingdings 2" panose="05020102010507070707" pitchFamily="18" charset="2"/>
              <a:buNone/>
            </a:pPr>
            <a:r>
              <a:rPr lang="en-US" altLang="en-US" i="1"/>
              <a:t>“In Step Four, we begin to get in touch with ourselves. We write about our assets and our liabilities such as guilt, shame, remorse, self-pity, resentment, anger, depression, frustration, confusion, loneliness, anxiety, betrayal, hopelessness, failure, fear, and denial. We write about the things that bother us in the here and now. We have a tendency to think negatively , so putting it on paper gives us a chance to look more positively at what is happening. Assets must also be considered, if we are to get an accurate and complete picture of ourselves….</a:t>
            </a:r>
            <a:endParaRPr lang="en-US" altLang="en-US"/>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AFDC01-F978-471D-B264-1262050C4BDF}" type="slidenum">
              <a:rPr lang="en-US" altLang="en-US">
                <a:solidFill>
                  <a:srgbClr val="045C75"/>
                </a:solidFill>
                <a:latin typeface="Constantia" panose="02030602050306030303" pitchFamily="18" charset="0"/>
              </a:rPr>
              <a:pPr eaLnBrk="1" hangingPunct="1"/>
              <a:t>86</a:t>
            </a:fld>
            <a:endParaRPr lang="en-US" altLang="en-US">
              <a:solidFill>
                <a:srgbClr val="045C75"/>
              </a:solidFill>
              <a:latin typeface="Constantia" panose="02030602050306030303" pitchFamily="18" charset="0"/>
            </a:endParaRPr>
          </a:p>
        </p:txBody>
      </p:sp>
      <p:sp>
        <p:nvSpPr>
          <p:cNvPr id="111619" name="Title 1"/>
          <p:cNvSpPr>
            <a:spLocks noGrp="1"/>
          </p:cNvSpPr>
          <p:nvPr>
            <p:ph type="title"/>
          </p:nvPr>
        </p:nvSpPr>
        <p:spPr>
          <a:xfrm>
            <a:off x="457200" y="533400"/>
            <a:ext cx="8229600" cy="1143000"/>
          </a:xfrm>
        </p:spPr>
        <p:txBody>
          <a:bodyPr/>
          <a:lstStyle/>
          <a:p>
            <a:pPr eaLnBrk="1" hangingPunct="1"/>
            <a:r>
              <a:rPr lang="en-US" altLang="en-US" sz="2800"/>
              <a:t>6 th BT p29, part 3 through part 6</a:t>
            </a:r>
            <a:br>
              <a:rPr lang="en-US" altLang="en-US" sz="2800"/>
            </a:br>
            <a:r>
              <a:rPr lang="en-US" altLang="en-US" sz="2800"/>
              <a:t>5 th BT p28, part 4 through p29, part 1</a:t>
            </a:r>
          </a:p>
        </p:txBody>
      </p:sp>
      <p:sp>
        <p:nvSpPr>
          <p:cNvPr id="111620" name="Content Placeholder 2"/>
          <p:cNvSpPr>
            <a:spLocks noGrp="1"/>
          </p:cNvSpPr>
          <p:nvPr>
            <p:ph idx="1"/>
          </p:nvPr>
        </p:nvSpPr>
        <p:spPr/>
        <p:txBody>
          <a:bodyPr/>
          <a:lstStyle/>
          <a:p>
            <a:pPr eaLnBrk="1" hangingPunct="1">
              <a:lnSpc>
                <a:spcPct val="90000"/>
              </a:lnSpc>
              <a:buFont typeface="Wingdings 2" panose="05020102010507070707" pitchFamily="18" charset="2"/>
              <a:buNone/>
            </a:pPr>
            <a:r>
              <a:rPr lang="en-US" altLang="en-US" i="1"/>
              <a:t>“This is very difficult for most of us, because it is hard to accept that we have good qualities. However, we all have assets, many of them newly found in the program, such as being clean, open-mindedness, God-awareness, honesty with others, acceptance, positive action, sharing, willingness, courage, faith, caring, gratitude, kindness and generosity. Also, our inventories usually include material on relationships.        </a:t>
            </a:r>
            <a:endParaRPr lang="en-US" altLang="en-US"/>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02CD91-6AB7-4F3E-9F89-8EC22435E10C}" type="slidenum">
              <a:rPr lang="en-US" altLang="en-US">
                <a:solidFill>
                  <a:srgbClr val="045C75"/>
                </a:solidFill>
                <a:latin typeface="Constantia" panose="02030602050306030303" pitchFamily="18" charset="0"/>
              </a:rPr>
              <a:pPr eaLnBrk="1" hangingPunct="1"/>
              <a:t>87</a:t>
            </a:fld>
            <a:endParaRPr lang="en-US" altLang="en-US">
              <a:solidFill>
                <a:srgbClr val="045C75"/>
              </a:solidFill>
              <a:latin typeface="Constantia" panose="02030602050306030303" pitchFamily="18" charset="0"/>
            </a:endParaRPr>
          </a:p>
        </p:txBody>
      </p:sp>
      <p:sp>
        <p:nvSpPr>
          <p:cNvPr id="112643" name="Rectangle 2"/>
          <p:cNvSpPr>
            <a:spLocks noGrp="1"/>
          </p:cNvSpPr>
          <p:nvPr>
            <p:ph type="title"/>
          </p:nvPr>
        </p:nvSpPr>
        <p:spPr/>
        <p:txBody>
          <a:bodyPr/>
          <a:lstStyle/>
          <a:p>
            <a:pPr eaLnBrk="1" hangingPunct="1"/>
            <a:r>
              <a:rPr lang="en-US" altLang="en-US" dirty="0"/>
              <a:t>Continued</a:t>
            </a:r>
          </a:p>
        </p:txBody>
      </p:sp>
      <p:sp>
        <p:nvSpPr>
          <p:cNvPr id="112644" name="Rectangle 3"/>
          <p:cNvSpPr>
            <a:spLocks noGrp="1"/>
          </p:cNvSpPr>
          <p:nvPr>
            <p:ph type="body" idx="1"/>
          </p:nvPr>
        </p:nvSpPr>
        <p:spPr/>
        <p:txBody>
          <a:bodyPr/>
          <a:lstStyle/>
          <a:p>
            <a:pPr eaLnBrk="1" hangingPunct="1">
              <a:lnSpc>
                <a:spcPct val="90000"/>
              </a:lnSpc>
              <a:buFont typeface="Wingdings 2" panose="05020102010507070707" pitchFamily="18" charset="2"/>
              <a:buNone/>
            </a:pPr>
            <a:r>
              <a:rPr lang="en-US" altLang="en-US" i="1"/>
              <a:t>We review our past performance and our present behavior to see what we want to discard. No one is forcing us to give up our misery. This step has the reputation of being difficult; in reality, it is quite simple.”</a:t>
            </a:r>
            <a:endParaRPr lang="en-US" altLang="en-US"/>
          </a:p>
          <a:p>
            <a:pPr eaLnBrk="1" hangingPunct="1"/>
            <a:endParaRPr lang="en-US" altLang="en-US"/>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7C4730-84D6-4DAA-87BE-67805500E373}" type="slidenum">
              <a:rPr lang="en-US" altLang="en-US">
                <a:solidFill>
                  <a:srgbClr val="045C75"/>
                </a:solidFill>
                <a:latin typeface="Constantia" panose="02030602050306030303" pitchFamily="18" charset="0"/>
              </a:rPr>
              <a:pPr eaLnBrk="1" hangingPunct="1"/>
              <a:t>88</a:t>
            </a:fld>
            <a:endParaRPr lang="en-US" altLang="en-US">
              <a:solidFill>
                <a:srgbClr val="045C75"/>
              </a:solidFill>
              <a:latin typeface="Constantia" panose="02030602050306030303" pitchFamily="18" charset="0"/>
            </a:endParaRPr>
          </a:p>
        </p:txBody>
      </p:sp>
      <p:sp>
        <p:nvSpPr>
          <p:cNvPr id="113667" name="Title 1"/>
          <p:cNvSpPr>
            <a:spLocks noGrp="1"/>
          </p:cNvSpPr>
          <p:nvPr>
            <p:ph type="title"/>
          </p:nvPr>
        </p:nvSpPr>
        <p:spPr/>
        <p:txBody>
          <a:bodyPr/>
          <a:lstStyle/>
          <a:p>
            <a:pPr eaLnBrk="1" hangingPunct="1"/>
            <a:r>
              <a:rPr lang="en-US" altLang="en-US" sz="3200"/>
              <a:t>H&amp;W p39, par1, line1-2</a:t>
            </a:r>
          </a:p>
        </p:txBody>
      </p:sp>
      <p:sp>
        <p:nvSpPr>
          <p:cNvPr id="113668"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“Some of us may want to write our inventory all at once; others spend some time writing each day.”</a:t>
            </a:r>
            <a:endParaRPr lang="en-US" altLang="en-US" sz="360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4C7B39-A321-40AF-BD25-B093D554F2FB}" type="slidenum">
              <a:rPr lang="en-US" altLang="en-US">
                <a:solidFill>
                  <a:srgbClr val="045C75"/>
                </a:solidFill>
                <a:latin typeface="Constantia" panose="02030602050306030303" pitchFamily="18" charset="0"/>
              </a:rPr>
              <a:pPr eaLnBrk="1" hangingPunct="1"/>
              <a:t>89</a:t>
            </a:fld>
            <a:endParaRPr lang="en-US" altLang="en-US">
              <a:solidFill>
                <a:srgbClr val="045C75"/>
              </a:solidFill>
              <a:latin typeface="Constantia" panose="02030602050306030303" pitchFamily="18" charset="0"/>
            </a:endParaRPr>
          </a:p>
        </p:txBody>
      </p:sp>
      <p:sp>
        <p:nvSpPr>
          <p:cNvPr id="114691" name="Title 1"/>
          <p:cNvSpPr>
            <a:spLocks noGrp="1"/>
          </p:cNvSpPr>
          <p:nvPr>
            <p:ph type="title"/>
          </p:nvPr>
        </p:nvSpPr>
        <p:spPr/>
        <p:txBody>
          <a:bodyPr/>
          <a:lstStyle/>
          <a:p>
            <a:pPr eaLnBrk="1" hangingPunct="1"/>
            <a:r>
              <a:rPr lang="en-US" altLang="en-US" sz="2800"/>
              <a:t>6 th BT p29, last sentence/ 5 th BT p29, par2, line4</a:t>
            </a:r>
          </a:p>
        </p:txBody>
      </p:sp>
      <p:sp>
        <p:nvSpPr>
          <p:cNvPr id="114692"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“We can write as long or as short as needed.”</a:t>
            </a:r>
            <a:endParaRPr lang="en-US" altLang="en-US" sz="360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8229600" cy="1143000"/>
          </a:xfrm>
        </p:spPr>
        <p:txBody>
          <a:bodyPr>
            <a:normAutofit fontScale="90000"/>
          </a:bodyPr>
          <a:lstStyle/>
          <a:p>
            <a:pPr algn="ctr"/>
            <a:r>
              <a:rPr lang="en-US" dirty="0"/>
              <a:t>A moment of silence to pray for honesty, open-mindedness, and willingness</a:t>
            </a:r>
          </a:p>
        </p:txBody>
      </p:sp>
      <p:sp>
        <p:nvSpPr>
          <p:cNvPr id="3" name="Content Placeholder 2"/>
          <p:cNvSpPr>
            <a:spLocks noGrp="1"/>
          </p:cNvSpPr>
          <p:nvPr>
            <p:ph idx="1"/>
          </p:nvPr>
        </p:nvSpPr>
        <p:spPr>
          <a:xfrm>
            <a:off x="8382000" y="1935163"/>
            <a:ext cx="304800" cy="4389437"/>
          </a:xfrm>
        </p:spPr>
        <p:txBody>
          <a:bodyPr/>
          <a:lstStyle/>
          <a:p>
            <a:endParaRPr lang="en-US" dirty="0"/>
          </a:p>
        </p:txBody>
      </p:sp>
      <p:sp>
        <p:nvSpPr>
          <p:cNvPr id="4" name="Slide Number Placeholder 3"/>
          <p:cNvSpPr>
            <a:spLocks noGrp="1"/>
          </p:cNvSpPr>
          <p:nvPr>
            <p:ph type="sldNum" sz="quarter" idx="12"/>
          </p:nvPr>
        </p:nvSpPr>
        <p:spPr/>
        <p:txBody>
          <a:bodyPr/>
          <a:lstStyle/>
          <a:p>
            <a:fld id="{6BA21A78-E7DC-42C6-BD29-299F487EB211}" type="slidenum">
              <a:rPr lang="en-US" altLang="en-US" smtClean="0"/>
              <a:pPr/>
              <a:t>9</a:t>
            </a:fld>
            <a:endParaRPr lang="en-US" altLang="en-US"/>
          </a:p>
        </p:txBody>
      </p:sp>
    </p:spTree>
    <p:extLst>
      <p:ext uri="{BB962C8B-B14F-4D97-AF65-F5344CB8AC3E}">
        <p14:creationId xmlns:p14="http://schemas.microsoft.com/office/powerpoint/2010/main" val="2802994548"/>
      </p:ext>
    </p:extLst>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0FECF9-38BC-4EA0-83BE-896F8B35B90B}" type="slidenum">
              <a:rPr lang="en-US" altLang="en-US">
                <a:solidFill>
                  <a:srgbClr val="045C75"/>
                </a:solidFill>
                <a:latin typeface="Constantia" panose="02030602050306030303" pitchFamily="18" charset="0"/>
              </a:rPr>
              <a:pPr eaLnBrk="1" hangingPunct="1"/>
              <a:t>90</a:t>
            </a:fld>
            <a:endParaRPr lang="en-US" altLang="en-US">
              <a:solidFill>
                <a:srgbClr val="045C75"/>
              </a:solidFill>
              <a:latin typeface="Constantia" panose="02030602050306030303" pitchFamily="18" charset="0"/>
            </a:endParaRPr>
          </a:p>
        </p:txBody>
      </p:sp>
      <p:sp>
        <p:nvSpPr>
          <p:cNvPr id="115715" name="Title 1"/>
          <p:cNvSpPr>
            <a:spLocks noGrp="1"/>
          </p:cNvSpPr>
          <p:nvPr>
            <p:ph type="title"/>
          </p:nvPr>
        </p:nvSpPr>
        <p:spPr/>
        <p:txBody>
          <a:bodyPr/>
          <a:lstStyle/>
          <a:p>
            <a:pPr eaLnBrk="1" hangingPunct="1"/>
            <a:r>
              <a:rPr lang="en-US" altLang="en-US" sz="3200"/>
              <a:t>6 th BT p30, line1/ 5 th BT p29, par2, line4</a:t>
            </a:r>
          </a:p>
        </p:txBody>
      </p:sp>
      <p:sp>
        <p:nvSpPr>
          <p:cNvPr id="115716"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“Someone with experience can help.”</a:t>
            </a:r>
            <a:endParaRPr lang="en-US" altLang="en-US" sz="3600"/>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86C2D0-73B1-4036-8F1F-8A726D1019FF}" type="slidenum">
              <a:rPr lang="en-US" altLang="en-US">
                <a:solidFill>
                  <a:srgbClr val="045C75"/>
                </a:solidFill>
                <a:latin typeface="Constantia" panose="02030602050306030303" pitchFamily="18" charset="0"/>
              </a:rPr>
              <a:pPr eaLnBrk="1" hangingPunct="1"/>
              <a:t>91</a:t>
            </a:fld>
            <a:endParaRPr lang="en-US" altLang="en-US">
              <a:solidFill>
                <a:srgbClr val="045C75"/>
              </a:solidFill>
              <a:latin typeface="Constantia" panose="02030602050306030303" pitchFamily="18" charset="0"/>
            </a:endParaRPr>
          </a:p>
        </p:txBody>
      </p:sp>
      <p:sp>
        <p:nvSpPr>
          <p:cNvPr id="116739" name="Title 1"/>
          <p:cNvSpPr>
            <a:spLocks noGrp="1"/>
          </p:cNvSpPr>
          <p:nvPr>
            <p:ph type="title"/>
          </p:nvPr>
        </p:nvSpPr>
        <p:spPr/>
        <p:txBody>
          <a:bodyPr/>
          <a:lstStyle/>
          <a:p>
            <a:pPr eaLnBrk="1" hangingPunct="1"/>
            <a:r>
              <a:rPr lang="en-US" altLang="en-US" sz="3200"/>
              <a:t>6 th BT p30, line1/ 5 th BT p29, par2, line5</a:t>
            </a:r>
          </a:p>
        </p:txBody>
      </p:sp>
      <p:sp>
        <p:nvSpPr>
          <p:cNvPr id="116740"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“The important thing is that we write a</a:t>
            </a:r>
          </a:p>
          <a:p>
            <a:pPr algn="ctr" eaLnBrk="1" hangingPunct="1">
              <a:buFont typeface="Wingdings 2" panose="05020102010507070707" pitchFamily="18" charset="2"/>
              <a:buNone/>
            </a:pPr>
            <a:r>
              <a:rPr lang="en-US" altLang="en-US" sz="3600" i="1"/>
              <a:t> moral inventory.”</a:t>
            </a:r>
            <a:endParaRPr lang="en-US" altLang="en-US" sz="360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1A2771-AE6F-442F-A483-32D6BC9C1EB3}" type="slidenum">
              <a:rPr lang="en-US" altLang="en-US">
                <a:solidFill>
                  <a:srgbClr val="045C75"/>
                </a:solidFill>
                <a:latin typeface="Constantia" panose="02030602050306030303" pitchFamily="18" charset="0"/>
              </a:rPr>
              <a:pPr eaLnBrk="1" hangingPunct="1"/>
              <a:t>92</a:t>
            </a:fld>
            <a:endParaRPr lang="en-US" altLang="en-US">
              <a:solidFill>
                <a:srgbClr val="045C75"/>
              </a:solidFill>
              <a:latin typeface="Constantia" panose="02030602050306030303" pitchFamily="18" charset="0"/>
            </a:endParaRPr>
          </a:p>
        </p:txBody>
      </p:sp>
      <p:sp>
        <p:nvSpPr>
          <p:cNvPr id="117763" name="Title 1"/>
          <p:cNvSpPr>
            <a:spLocks noGrp="1"/>
          </p:cNvSpPr>
          <p:nvPr>
            <p:ph type="title"/>
          </p:nvPr>
        </p:nvSpPr>
        <p:spPr/>
        <p:txBody>
          <a:bodyPr/>
          <a:lstStyle/>
          <a:p>
            <a:pPr eaLnBrk="1" hangingPunct="1"/>
            <a:r>
              <a:rPr lang="en-US" altLang="en-US" sz="3200"/>
              <a:t>6 th BT p30, par1, line1/ 5 th BT p29, par3</a:t>
            </a:r>
          </a:p>
        </p:txBody>
      </p:sp>
      <p:sp>
        <p:nvSpPr>
          <p:cNvPr id="117764"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200" i="1"/>
              <a:t>“The way to write an inventory is</a:t>
            </a:r>
          </a:p>
          <a:p>
            <a:pPr algn="ctr" eaLnBrk="1" hangingPunct="1">
              <a:buFont typeface="Wingdings 2" panose="05020102010507070707" pitchFamily="18" charset="2"/>
              <a:buNone/>
            </a:pPr>
            <a:r>
              <a:rPr lang="en-US" altLang="en-US" sz="3200" i="1"/>
              <a:t> </a:t>
            </a:r>
            <a:r>
              <a:rPr lang="en-US" altLang="en-US" sz="3600" b="1" i="1"/>
              <a:t>to write it!</a:t>
            </a:r>
            <a:r>
              <a:rPr lang="en-US" altLang="en-US" sz="4000" b="1" i="1"/>
              <a:t>   </a:t>
            </a:r>
            <a:r>
              <a:rPr lang="en-US" altLang="en-US" sz="3600" i="1"/>
              <a:t> </a:t>
            </a:r>
          </a:p>
          <a:p>
            <a:pPr algn="ctr" eaLnBrk="1" hangingPunct="1">
              <a:buFont typeface="Wingdings 2" panose="05020102010507070707" pitchFamily="18" charset="2"/>
              <a:buNone/>
            </a:pPr>
            <a:r>
              <a:rPr lang="en-US" altLang="en-US" sz="3200" i="1"/>
              <a:t>Thinking about an inventory, talking about it, theorizing about the inventory will not get it written.”</a:t>
            </a:r>
            <a:endParaRPr lang="en-US" altLang="en-US" sz="320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A27387-4EDA-4422-9CAD-142240419409}" type="slidenum">
              <a:rPr lang="en-US" altLang="en-US">
                <a:solidFill>
                  <a:srgbClr val="045C75"/>
                </a:solidFill>
                <a:latin typeface="Constantia" panose="02030602050306030303" pitchFamily="18" charset="0"/>
              </a:rPr>
              <a:pPr eaLnBrk="1" hangingPunct="1"/>
              <a:t>93</a:t>
            </a:fld>
            <a:endParaRPr lang="en-US" altLang="en-US">
              <a:solidFill>
                <a:srgbClr val="045C75"/>
              </a:solidFill>
              <a:latin typeface="Constantia" panose="02030602050306030303" pitchFamily="18" charset="0"/>
            </a:endParaRPr>
          </a:p>
        </p:txBody>
      </p:sp>
      <p:sp>
        <p:nvSpPr>
          <p:cNvPr id="118787" name="Title 1"/>
          <p:cNvSpPr>
            <a:spLocks noGrp="1"/>
          </p:cNvSpPr>
          <p:nvPr>
            <p:ph type="title"/>
          </p:nvPr>
        </p:nvSpPr>
        <p:spPr/>
        <p:txBody>
          <a:bodyPr/>
          <a:lstStyle/>
          <a:p>
            <a:pPr eaLnBrk="1" hangingPunct="1"/>
            <a:r>
              <a:rPr lang="en-US" altLang="en-US" sz="3200"/>
              <a:t>H&amp;W p39, par2, line4</a:t>
            </a:r>
          </a:p>
        </p:txBody>
      </p:sp>
      <p:sp>
        <p:nvSpPr>
          <p:cNvPr id="118788" name="Content Placeholder 2"/>
          <p:cNvSpPr>
            <a:spLocks noGrp="1"/>
          </p:cNvSpPr>
          <p:nvPr>
            <p:ph idx="1"/>
          </p:nvPr>
        </p:nvSpPr>
        <p:spPr/>
        <p:txBody>
          <a:bodyPr/>
          <a:lstStyle/>
          <a:p>
            <a:pP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endParaRPr lang="en-US" altLang="en-US"/>
          </a:p>
          <a:p>
            <a:pPr algn="ctr" eaLnBrk="1" hangingPunct="1">
              <a:buFont typeface="Wingdings 2" panose="05020102010507070707" pitchFamily="18" charset="2"/>
              <a:buNone/>
            </a:pPr>
            <a:r>
              <a:rPr lang="en-US" altLang="en-US" sz="3600" i="1"/>
              <a:t>“Our sponsor may give us a format to follow, certain subjects or points to concentrate on, or just general guidance.”</a:t>
            </a:r>
            <a:endParaRPr lang="en-US" altLang="en-US" sz="3600"/>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105576-85E4-4F07-89C3-40066F448D78}" type="slidenum">
              <a:rPr lang="en-US" altLang="en-US">
                <a:solidFill>
                  <a:srgbClr val="045C75"/>
                </a:solidFill>
                <a:latin typeface="Constantia" panose="02030602050306030303" pitchFamily="18" charset="0"/>
              </a:rPr>
              <a:pPr eaLnBrk="1" hangingPunct="1"/>
              <a:t>94</a:t>
            </a:fld>
            <a:endParaRPr lang="en-US" altLang="en-US">
              <a:solidFill>
                <a:srgbClr val="045C75"/>
              </a:solidFill>
              <a:latin typeface="Constantia" panose="02030602050306030303" pitchFamily="18" charset="0"/>
            </a:endParaRPr>
          </a:p>
        </p:txBody>
      </p:sp>
      <p:sp>
        <p:nvSpPr>
          <p:cNvPr id="1028" name="Rectangle 5"/>
          <p:cNvSpPr>
            <a:spLocks noGrp="1"/>
          </p:cNvSpPr>
          <p:nvPr>
            <p:ph type="title"/>
          </p:nvPr>
        </p:nvSpPr>
        <p:spPr>
          <a:xfrm>
            <a:off x="457200" y="304800"/>
            <a:ext cx="8229600" cy="1143000"/>
          </a:xfrm>
        </p:spPr>
        <p:txBody>
          <a:bodyPr/>
          <a:lstStyle/>
          <a:p>
            <a:pPr algn="ctr" eaLnBrk="1" hangingPunct="1"/>
            <a:r>
              <a:rPr lang="en-US" altLang="en-US"/>
              <a:t>4</a:t>
            </a:r>
            <a:r>
              <a:rPr lang="en-US" altLang="en-US" baseline="30000"/>
              <a:t>th</a:t>
            </a:r>
            <a:r>
              <a:rPr lang="en-US" altLang="en-US"/>
              <a:t> Step Inventory</a:t>
            </a:r>
          </a:p>
        </p:txBody>
      </p:sp>
      <p:graphicFrame>
        <p:nvGraphicFramePr>
          <p:cNvPr id="1026" name="Object 4"/>
          <p:cNvGraphicFramePr>
            <a:graphicFrameLocks noGrp="1" noChangeAspect="1"/>
          </p:cNvGraphicFramePr>
          <p:nvPr>
            <p:ph idx="1"/>
          </p:nvPr>
        </p:nvGraphicFramePr>
        <p:xfrm>
          <a:off x="457200" y="1371600"/>
          <a:ext cx="8229600" cy="5257800"/>
        </p:xfrm>
        <a:graphic>
          <a:graphicData uri="http://schemas.openxmlformats.org/presentationml/2006/ole">
            <mc:AlternateContent xmlns:mc="http://schemas.openxmlformats.org/markup-compatibility/2006">
              <mc:Choice xmlns:v="urn:schemas-microsoft-com:vml" Requires="v">
                <p:oleObj spid="_x0000_s1060" name="Acrobat Document" r:id="rId3" imgW="6035563" imgH="4663844" progId="">
                  <p:embed/>
                </p:oleObj>
              </mc:Choice>
              <mc:Fallback>
                <p:oleObj name="Acrobat Document" r:id="rId3" imgW="6035563" imgH="4663844" progId="">
                  <p:embed/>
                  <p:pic>
                    <p:nvPicPr>
                      <p:cNvPr id="0" name="Picture 2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A90828-E995-427F-AAF5-64BCADABAB1C}" type="slidenum">
              <a:rPr lang="en-US" altLang="en-US">
                <a:solidFill>
                  <a:srgbClr val="045C75"/>
                </a:solidFill>
                <a:latin typeface="Constantia" panose="02030602050306030303" pitchFamily="18" charset="0"/>
              </a:rPr>
              <a:pPr eaLnBrk="1" hangingPunct="1"/>
              <a:t>95</a:t>
            </a:fld>
            <a:endParaRPr lang="en-US" altLang="en-US">
              <a:solidFill>
                <a:srgbClr val="045C75"/>
              </a:solidFill>
              <a:latin typeface="Constantia" panose="02030602050306030303" pitchFamily="18" charset="0"/>
            </a:endParaRPr>
          </a:p>
        </p:txBody>
      </p:sp>
      <p:sp>
        <p:nvSpPr>
          <p:cNvPr id="119811" name="Rectangle 2"/>
          <p:cNvSpPr>
            <a:spLocks noGrp="1"/>
          </p:cNvSpPr>
          <p:nvPr>
            <p:ph type="title"/>
          </p:nvPr>
        </p:nvSpPr>
        <p:spPr/>
        <p:txBody>
          <a:bodyPr/>
          <a:lstStyle/>
          <a:p>
            <a:pPr eaLnBrk="1" hangingPunct="1"/>
            <a:r>
              <a:rPr lang="en-US" altLang="en-US" sz="3200" b="1"/>
              <a:t>Guidelines for the 4th Step Inventory</a:t>
            </a:r>
            <a:br>
              <a:rPr lang="en-US" altLang="en-US" sz="3200" b="1"/>
            </a:br>
            <a:r>
              <a:rPr lang="en-US" altLang="en-US" sz="3200" b="1"/>
              <a:t>&amp; 5th Step Sharing</a:t>
            </a:r>
          </a:p>
        </p:txBody>
      </p:sp>
      <p:sp>
        <p:nvSpPr>
          <p:cNvPr id="119812" name="Rectangle 3"/>
          <p:cNvSpPr>
            <a:spLocks noGrp="1"/>
          </p:cNvSpPr>
          <p:nvPr>
            <p:ph type="body" idx="1"/>
          </p:nvPr>
        </p:nvSpPr>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a:t>“The Fourth step allows us to identify the patterns, behaviors, and beliefs that show us the exact nature of our wrongs.” </a:t>
            </a:r>
            <a:r>
              <a:rPr lang="en-US" altLang="en-US" i="1"/>
              <a:t>It Works How and Why pg.48</a:t>
            </a:r>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r>
              <a:rPr lang="en-US" altLang="en-US"/>
              <a:t>The Moral Inventory consists of a list of Character Defects that separate us from God, and a list of Character Assets that bring us closer to God. We use the Moral Inventory to set down in writing the people, institutions and principles that keep us separated from our Higher Power.</a:t>
            </a:r>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9D8383-65F1-4F8A-AE06-7A82D1B58F29}" type="slidenum">
              <a:rPr lang="en-US" altLang="en-US">
                <a:solidFill>
                  <a:srgbClr val="045C75"/>
                </a:solidFill>
                <a:latin typeface="Constantia" panose="02030602050306030303" pitchFamily="18" charset="0"/>
              </a:rPr>
              <a:pPr eaLnBrk="1" hangingPunct="1"/>
              <a:t>96</a:t>
            </a:fld>
            <a:endParaRPr lang="en-US" altLang="en-US">
              <a:solidFill>
                <a:srgbClr val="045C75"/>
              </a:solidFill>
              <a:latin typeface="Constantia" panose="02030602050306030303" pitchFamily="18" charset="0"/>
            </a:endParaRPr>
          </a:p>
        </p:txBody>
      </p:sp>
      <p:sp>
        <p:nvSpPr>
          <p:cNvPr id="120835" name="Rectangle 2"/>
          <p:cNvSpPr>
            <a:spLocks noGrp="1"/>
          </p:cNvSpPr>
          <p:nvPr>
            <p:ph type="title"/>
          </p:nvPr>
        </p:nvSpPr>
        <p:spPr/>
        <p:txBody>
          <a:bodyPr/>
          <a:lstStyle/>
          <a:p>
            <a:pPr eaLnBrk="1" hangingPunct="1"/>
            <a:r>
              <a:rPr lang="en-US" altLang="en-US"/>
              <a:t>Examine Inventory &amp; Terms</a:t>
            </a:r>
          </a:p>
        </p:txBody>
      </p:sp>
      <p:sp>
        <p:nvSpPr>
          <p:cNvPr id="120836" name="Rectangle 3"/>
          <p:cNvSpPr>
            <a:spLocks noGrp="1"/>
          </p:cNvSpPr>
          <p:nvPr>
            <p:ph type="body" idx="1"/>
          </p:nvPr>
        </p:nvSpPr>
        <p:spPr/>
        <p:txBody>
          <a:bodyPr/>
          <a:lstStyle/>
          <a:p>
            <a:pPr eaLnBrk="1" hangingPunct="1"/>
            <a:endParaRPr lang="en-US" altLang="en-US"/>
          </a:p>
          <a:p>
            <a:pPr algn="ctr" eaLnBrk="1" hangingPunct="1">
              <a:buFont typeface="Wingdings 2" panose="05020102010507070707" pitchFamily="18" charset="2"/>
              <a:buNone/>
            </a:pPr>
            <a:r>
              <a:rPr lang="en-US" altLang="en-US" sz="3200"/>
              <a:t>1. First examine the Inventory and read the “Explanation of Terms”. Make sure you understand the meaning of each subject.</a:t>
            </a: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65AABD-A798-48E8-8718-1BD3264962C5}" type="slidenum">
              <a:rPr lang="en-US" altLang="en-US">
                <a:solidFill>
                  <a:srgbClr val="045C75"/>
                </a:solidFill>
                <a:latin typeface="Constantia" panose="02030602050306030303" pitchFamily="18" charset="0"/>
              </a:rPr>
              <a:pPr eaLnBrk="1" hangingPunct="1"/>
              <a:t>97</a:t>
            </a:fld>
            <a:endParaRPr lang="en-US" altLang="en-US">
              <a:solidFill>
                <a:srgbClr val="045C75"/>
              </a:solidFill>
              <a:latin typeface="Constantia" panose="02030602050306030303" pitchFamily="18" charset="0"/>
            </a:endParaRPr>
          </a:p>
        </p:txBody>
      </p:sp>
      <p:sp>
        <p:nvSpPr>
          <p:cNvPr id="121859" name="Rectangle 2"/>
          <p:cNvSpPr>
            <a:spLocks noGrp="1"/>
          </p:cNvSpPr>
          <p:nvPr>
            <p:ph type="title"/>
          </p:nvPr>
        </p:nvSpPr>
        <p:spPr/>
        <p:txBody>
          <a:bodyPr/>
          <a:lstStyle/>
          <a:p>
            <a:pPr eaLnBrk="1" hangingPunct="1"/>
            <a:r>
              <a:rPr lang="en-US" altLang="en-US"/>
              <a:t>Anger</a:t>
            </a:r>
          </a:p>
        </p:txBody>
      </p:sp>
      <p:sp>
        <p:nvSpPr>
          <p:cNvPr id="121860" name="Rectangle 3"/>
          <p:cNvSpPr>
            <a:spLocks noGrp="1"/>
          </p:cNvSpPr>
          <p:nvPr>
            <p:ph type="body" idx="1"/>
          </p:nvPr>
        </p:nvSpPr>
        <p:spPr/>
        <p:txBody>
          <a:bodyPr/>
          <a:lstStyle/>
          <a:p>
            <a:pPr eaLnBrk="1" hangingPunct="1"/>
            <a:endParaRPr lang="en-US" altLang="en-US"/>
          </a:p>
          <a:p>
            <a:pPr eaLnBrk="1" hangingPunct="1"/>
            <a:r>
              <a:rPr lang="en-US" altLang="en-US" i="1"/>
              <a:t>A violent, vengeful passion or emotion excited by a real or supposed injury to oneself or others.</a:t>
            </a:r>
          </a:p>
          <a:p>
            <a:pPr eaLnBrk="1" hangingPunct="1"/>
            <a:endParaRPr lang="en-US" altLang="en-US" i="1"/>
          </a:p>
          <a:p>
            <a:pPr eaLnBrk="1" hangingPunct="1"/>
            <a:r>
              <a:rPr lang="en-US" altLang="en-US"/>
              <a:t>Includes: resentment/ ill temper/ sulking/ brooding/ a hostile or indignant attitude</a:t>
            </a:r>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4267C7-D91D-4065-956C-95E30F0688D3}" type="slidenum">
              <a:rPr lang="en-US" altLang="en-US">
                <a:solidFill>
                  <a:srgbClr val="045C75"/>
                </a:solidFill>
                <a:latin typeface="Constantia" panose="02030602050306030303" pitchFamily="18" charset="0"/>
              </a:rPr>
              <a:pPr eaLnBrk="1" hangingPunct="1"/>
              <a:t>98</a:t>
            </a:fld>
            <a:endParaRPr lang="en-US" altLang="en-US">
              <a:solidFill>
                <a:srgbClr val="045C75"/>
              </a:solidFill>
              <a:latin typeface="Constantia" panose="02030602050306030303" pitchFamily="18" charset="0"/>
            </a:endParaRPr>
          </a:p>
        </p:txBody>
      </p:sp>
      <p:sp>
        <p:nvSpPr>
          <p:cNvPr id="122883" name="Rectangle 2"/>
          <p:cNvSpPr>
            <a:spLocks noGrp="1"/>
          </p:cNvSpPr>
          <p:nvPr>
            <p:ph type="title"/>
          </p:nvPr>
        </p:nvSpPr>
        <p:spPr/>
        <p:txBody>
          <a:bodyPr/>
          <a:lstStyle/>
          <a:p>
            <a:pPr eaLnBrk="1" hangingPunct="1"/>
            <a:r>
              <a:rPr lang="en-US" altLang="en-US"/>
              <a:t>Dishonesty</a:t>
            </a:r>
          </a:p>
        </p:txBody>
      </p:sp>
      <p:sp>
        <p:nvSpPr>
          <p:cNvPr id="122884" name="Rectangle 3"/>
          <p:cNvSpPr>
            <a:spLocks noGrp="1"/>
          </p:cNvSpPr>
          <p:nvPr>
            <p:ph type="body" idx="1"/>
          </p:nvPr>
        </p:nvSpPr>
        <p:spPr/>
        <p:txBody>
          <a:bodyPr/>
          <a:lstStyle/>
          <a:p>
            <a:pPr eaLnBrk="1" hangingPunct="1"/>
            <a:endParaRPr lang="en-US" altLang="en-US"/>
          </a:p>
          <a:p>
            <a:pPr eaLnBrk="1" hangingPunct="1"/>
            <a:r>
              <a:rPr lang="en-US" altLang="en-US" i="1"/>
              <a:t>Taking something or not returning something that does not belong to us. Guilt is an indication of dishonesty.</a:t>
            </a:r>
          </a:p>
          <a:p>
            <a:pPr eaLnBrk="1" hangingPunct="1"/>
            <a:endParaRPr lang="en-US" altLang="en-US" i="1"/>
          </a:p>
          <a:p>
            <a:pPr eaLnBrk="1" hangingPunct="1"/>
            <a:r>
              <a:rPr lang="en-US" altLang="en-US"/>
              <a:t>Includes: lying or with holding the truth/taking advantage of another's misfortune or weakness/ not contributing a fair share/avoiding responsibility</a:t>
            </a:r>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D2800E-BF15-4E53-8AA1-B043B1969CD5}" type="slidenum">
              <a:rPr lang="en-US" altLang="en-US">
                <a:solidFill>
                  <a:srgbClr val="045C75"/>
                </a:solidFill>
                <a:latin typeface="Constantia" panose="02030602050306030303" pitchFamily="18" charset="0"/>
              </a:rPr>
              <a:pPr eaLnBrk="1" hangingPunct="1"/>
              <a:t>99</a:t>
            </a:fld>
            <a:endParaRPr lang="en-US" altLang="en-US">
              <a:solidFill>
                <a:srgbClr val="045C75"/>
              </a:solidFill>
              <a:latin typeface="Constantia" panose="02030602050306030303" pitchFamily="18" charset="0"/>
            </a:endParaRPr>
          </a:p>
        </p:txBody>
      </p:sp>
      <p:sp>
        <p:nvSpPr>
          <p:cNvPr id="123907" name="Rectangle 2"/>
          <p:cNvSpPr>
            <a:spLocks noGrp="1"/>
          </p:cNvSpPr>
          <p:nvPr>
            <p:ph type="title"/>
          </p:nvPr>
        </p:nvSpPr>
        <p:spPr/>
        <p:txBody>
          <a:bodyPr/>
          <a:lstStyle/>
          <a:p>
            <a:pPr eaLnBrk="1" hangingPunct="1"/>
            <a:r>
              <a:rPr lang="en-US" altLang="en-US"/>
              <a:t>Laziness</a:t>
            </a:r>
          </a:p>
        </p:txBody>
      </p:sp>
      <p:sp>
        <p:nvSpPr>
          <p:cNvPr id="123908" name="Rectangle 3"/>
          <p:cNvSpPr>
            <a:spLocks noGrp="1"/>
          </p:cNvSpPr>
          <p:nvPr>
            <p:ph type="body" idx="1"/>
          </p:nvPr>
        </p:nvSpPr>
        <p:spPr/>
        <p:txBody>
          <a:bodyPr/>
          <a:lstStyle/>
          <a:p>
            <a:pPr eaLnBrk="1" hangingPunct="1"/>
            <a:endParaRPr lang="en-US" altLang="en-US"/>
          </a:p>
          <a:p>
            <a:pPr eaLnBrk="1" hangingPunct="1"/>
            <a:r>
              <a:rPr lang="en-US" altLang="en-US" i="1"/>
              <a:t>Not having the will or desire to take action.</a:t>
            </a:r>
          </a:p>
          <a:p>
            <a:pPr eaLnBrk="1" hangingPunct="1"/>
            <a:endParaRPr lang="en-US" altLang="en-US" i="1"/>
          </a:p>
          <a:p>
            <a:pPr eaLnBrk="1" hangingPunct="1"/>
            <a:r>
              <a:rPr lang="en-US" altLang="en-US"/>
              <a:t>Includes: the avoidance of or slowness in completing a task, assignment, or obligations/ lacking the desire to work/ putting forth less than a good effort</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2252</TotalTime>
  <Words>12978</Words>
  <Application>Microsoft Office PowerPoint</Application>
  <PresentationFormat>On-screen Show (4:3)</PresentationFormat>
  <Paragraphs>1254</Paragraphs>
  <Slides>261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261</vt:i4>
      </vt:variant>
    </vt:vector>
  </HeadingPairs>
  <TitlesOfParts>
    <vt:vector size="267" baseType="lpstr">
      <vt:lpstr>Arial</vt:lpstr>
      <vt:lpstr>Calibri</vt:lpstr>
      <vt:lpstr>Constantia</vt:lpstr>
      <vt:lpstr>Wingdings 2</vt:lpstr>
      <vt:lpstr>Flow</vt:lpstr>
      <vt:lpstr>Acrobat Document</vt:lpstr>
      <vt:lpstr>Work The Steps Or Die</vt:lpstr>
      <vt:lpstr>What We’ll Be Doing</vt:lpstr>
      <vt:lpstr>What We’ll Be Doing</vt:lpstr>
      <vt:lpstr>What We’ll Be Doing</vt:lpstr>
      <vt:lpstr>What We’ll Be Doing</vt:lpstr>
      <vt:lpstr>What We’ll Be Doing</vt:lpstr>
      <vt:lpstr>What We’ll Be Doing</vt:lpstr>
      <vt:lpstr>What We’ll Be Doing</vt:lpstr>
      <vt:lpstr>A moment of silence to pray for honesty, open-mindedness, and willingness</vt:lpstr>
      <vt:lpstr>What We’ll Be Doing</vt:lpstr>
      <vt:lpstr>What We’ll Be Doing</vt:lpstr>
      <vt:lpstr>Work The Steps Or Die</vt:lpstr>
      <vt:lpstr>PowerPoint Presentation</vt:lpstr>
      <vt:lpstr>PowerPoint Presentation</vt:lpstr>
      <vt:lpstr>  6 th BT p57, par3, line6/ 5 th BT p55, par2, line6  </vt:lpstr>
      <vt:lpstr> 6 th BT p17, line1/ 5 th BT p17, line1 </vt:lpstr>
      <vt:lpstr>Step 1</vt:lpstr>
      <vt:lpstr>Step 2</vt:lpstr>
      <vt:lpstr>Step 3</vt:lpstr>
      <vt:lpstr>Step 4</vt:lpstr>
      <vt:lpstr>Step 5</vt:lpstr>
      <vt:lpstr>Step 6</vt:lpstr>
      <vt:lpstr>Step 7</vt:lpstr>
      <vt:lpstr>Step 8</vt:lpstr>
      <vt:lpstr>Step 9</vt:lpstr>
      <vt:lpstr>Step 10</vt:lpstr>
      <vt:lpstr>Step 11</vt:lpstr>
      <vt:lpstr>Step 12</vt:lpstr>
      <vt:lpstr>6 th BT p19, par3, line5/ 5 th BT p19, par3, line5</vt:lpstr>
      <vt:lpstr>6 th BT p58, par2, line1/ 5 th BT p55, par4, line1</vt:lpstr>
      <vt:lpstr>6 th BT p57, par3, line6/ 5 th BT p55, par2, line6</vt:lpstr>
      <vt:lpstr>6 th BT p54, line1/ 5 th BT p52, line1</vt:lpstr>
      <vt:lpstr>    STEP ONE 6 th BT p17, line4/ 5 th BT p17, line4 </vt:lpstr>
      <vt:lpstr>6 th BT p20, par2, line2/ 5 th BT p20, par2, line2</vt:lpstr>
      <vt:lpstr>6 th BT p20, par5, line1/ 5 th BT p20, par 5, line1</vt:lpstr>
      <vt:lpstr>H&amp;W p5, par2, line8- p6, line2</vt:lpstr>
      <vt:lpstr>H&amp;W p6, par2, line3- p7, line6</vt:lpstr>
      <vt:lpstr>6 th BT p87, line5- end of part 2/ 5 th BT p84, line 5-  end of part 2</vt:lpstr>
      <vt:lpstr>H&amp;W p7, par1, line1</vt:lpstr>
      <vt:lpstr>H&amp;W p7, par2</vt:lpstr>
      <vt:lpstr>6 th BT p21, par4/ 5 th BT p21, par3</vt:lpstr>
      <vt:lpstr>6 th BT p21, par5, line1/ 5 th BT p21, par4, line1</vt:lpstr>
      <vt:lpstr>H&amp;W pg 8, par 1, line 13</vt:lpstr>
      <vt:lpstr>6 th BT p21, par5, line7/ 5 th BT p21, par4, line7</vt:lpstr>
      <vt:lpstr>Step One Question</vt:lpstr>
      <vt:lpstr>6 th BT p23, par1/ 5 th BT p22, par5</vt:lpstr>
      <vt:lpstr>STEP TWO</vt:lpstr>
      <vt:lpstr>6 th BT p23, par2/ 5 th BT p22, par7, line1- p23, par1</vt:lpstr>
      <vt:lpstr>H&amp;W pg 10, par 2, line 6</vt:lpstr>
      <vt:lpstr>6 th BT p78, par1, line1/ 5 th BT p75, par1, line1</vt:lpstr>
      <vt:lpstr>6 th BT p24, par2/ 5 th BT p23, par6</vt:lpstr>
      <vt:lpstr>6 th BT p94, par3/ 5 th BT p91, par2</vt:lpstr>
      <vt:lpstr>6 th BT p94, par3/ 5 th BT p91, par2</vt:lpstr>
      <vt:lpstr>6 th BT p24, line1/ 5 th BT p23, par4, line3</vt:lpstr>
      <vt:lpstr>H&amp;W p19, par 1, lines 9-10</vt:lpstr>
      <vt:lpstr>H&amp;W p18, lines 11-13</vt:lpstr>
      <vt:lpstr>H&amp;W p19, par1, lines 14-15</vt:lpstr>
      <vt:lpstr>H&amp;W p25, lines 8- 9</vt:lpstr>
      <vt:lpstr>6 th BT p24, par3, line3/ 5 th BT p24, lines 1-2</vt:lpstr>
      <vt:lpstr>H&amp;W p20, par2, lines 1-2</vt:lpstr>
      <vt:lpstr>H&amp;W p21, par1, lines 11-13</vt:lpstr>
      <vt:lpstr>H&amp;W p22, par1, line 1-2</vt:lpstr>
      <vt:lpstr>Step Two Question</vt:lpstr>
      <vt:lpstr>H&amp;W p25, par2, lines 3-5</vt:lpstr>
      <vt:lpstr>STEP THREE</vt:lpstr>
      <vt:lpstr>H&amp;W p27, 1st paragraph in entirety</vt:lpstr>
      <vt:lpstr>H&amp;W p30, par1, lines 6-8</vt:lpstr>
      <vt:lpstr>H&amp;W p27, par2, line 1-2</vt:lpstr>
      <vt:lpstr>6 th BT p25, par4, lines 1-5 5 th BT p25, par1, lines 1-5</vt:lpstr>
      <vt:lpstr>H&amp;W p30, lines 1-4</vt:lpstr>
      <vt:lpstr>H&amp;W p28, par2, line5</vt:lpstr>
      <vt:lpstr>H&amp;W p29, par1, line 5-7</vt:lpstr>
      <vt:lpstr>6 th BT p26, par1/ 5 th BT p25, par3</vt:lpstr>
      <vt:lpstr>6 th BT p26, par2/ 5 th BT p25, par 4</vt:lpstr>
      <vt:lpstr>6 th BT p2, lines 6-7/ 5 th BT p25, par4, lines 6-7  Third Step Prayer</vt:lpstr>
      <vt:lpstr>H&amp;W p29, par1, lines 14-17</vt:lpstr>
      <vt:lpstr>6 th BT p27, par2, line2/ 5 th BT p26, par 5, line2</vt:lpstr>
      <vt:lpstr>H&amp;W p35, par1, lines 2-6 &amp; lines 9-10</vt:lpstr>
      <vt:lpstr>STEP FOUR</vt:lpstr>
      <vt:lpstr>6 th BT p27 par5/ 5 th BT p27, par2</vt:lpstr>
      <vt:lpstr>H&amp;W pg 36, par 2</vt:lpstr>
      <vt:lpstr>H&amp;W pg 36, par 3</vt:lpstr>
      <vt:lpstr>H&amp;W pg 10, par 2, last sentence</vt:lpstr>
      <vt:lpstr>6 th BT p28, par3, line5/ 5 th BT p28, line2</vt:lpstr>
      <vt:lpstr>6 th BT p29, part 3 through part 6 5 th BT p28, part 4 through p29, part 1</vt:lpstr>
      <vt:lpstr>6 th BT p29, part 3 through part 6 5 th BT p28, part 4 through p29, part 1</vt:lpstr>
      <vt:lpstr>Continued</vt:lpstr>
      <vt:lpstr>H&amp;W p39, par1, line1-2</vt:lpstr>
      <vt:lpstr>6 th BT p29, last sentence/ 5 th BT p29, par2, line4</vt:lpstr>
      <vt:lpstr>6 th BT p30, line1/ 5 th BT p29, par2, line4</vt:lpstr>
      <vt:lpstr>6 th BT p30, line1/ 5 th BT p29, par2, line5</vt:lpstr>
      <vt:lpstr>6 th BT p30, par1, line1/ 5 th BT p29, par3</vt:lpstr>
      <vt:lpstr>H&amp;W p39, par2, line4</vt:lpstr>
      <vt:lpstr>4th Step Inventory</vt:lpstr>
      <vt:lpstr>Guidelines for the 4th Step Inventory &amp; 5th Step Sharing</vt:lpstr>
      <vt:lpstr>Examine Inventory &amp; Terms</vt:lpstr>
      <vt:lpstr>Anger</vt:lpstr>
      <vt:lpstr>Dishonesty</vt:lpstr>
      <vt:lpstr>Laziness</vt:lpstr>
      <vt:lpstr>Greed</vt:lpstr>
      <vt:lpstr>Envy</vt:lpstr>
      <vt:lpstr>Lust</vt:lpstr>
      <vt:lpstr>Fear</vt:lpstr>
      <vt:lpstr>Pride</vt:lpstr>
      <vt:lpstr>Guidelines… continued</vt:lpstr>
      <vt:lpstr>4th Step Inventory</vt:lpstr>
      <vt:lpstr>Guidelines… continued</vt:lpstr>
      <vt:lpstr>4th Step Inventory</vt:lpstr>
      <vt:lpstr>Guidelines… continued</vt:lpstr>
      <vt:lpstr>Guidelines… continued</vt:lpstr>
      <vt:lpstr>Guidelines… continued</vt:lpstr>
      <vt:lpstr>Guidelines… continued</vt:lpstr>
      <vt:lpstr>Guidelines… continued</vt:lpstr>
      <vt:lpstr>4th Step Inventory</vt:lpstr>
      <vt:lpstr>H&amp;W p47, par1, line1</vt:lpstr>
      <vt:lpstr>H&amp;W p47, par1, line10:</vt:lpstr>
      <vt:lpstr>STEP FIVE</vt:lpstr>
      <vt:lpstr>H&amp;W p49, par1</vt:lpstr>
      <vt:lpstr>H&amp;W p49, par2-3</vt:lpstr>
      <vt:lpstr>H&amp;W p50, line7</vt:lpstr>
      <vt:lpstr>H&amp;W p52, par3- p53</vt:lpstr>
      <vt:lpstr>H&amp;W p53, par1</vt:lpstr>
      <vt:lpstr>H&amp;W p53, par2- p54</vt:lpstr>
      <vt:lpstr>H&amp;W p53, par2- p54 Continued</vt:lpstr>
      <vt:lpstr>H&amp;W p54, par2- p55</vt:lpstr>
      <vt:lpstr>H&amp;W p57, par2</vt:lpstr>
      <vt:lpstr>H&amp;W pg 57, par1</vt:lpstr>
      <vt:lpstr>6 th BT p33, par4, line5/ 5 th BT p32, par5, line3</vt:lpstr>
      <vt:lpstr>STEP SIX</vt:lpstr>
      <vt:lpstr>6 th BT p34, par2, line1/ 5 th BT p33, par2, line1</vt:lpstr>
      <vt:lpstr>6 th BT p34, par 4/ 5 th BT p33, par4</vt:lpstr>
      <vt:lpstr>H&amp;W p59, par1, line4</vt:lpstr>
      <vt:lpstr>H&amp;W p59, par 2- 3</vt:lpstr>
      <vt:lpstr>H&amp;W p60, par1</vt:lpstr>
      <vt:lpstr>H&amp;W p60, par2, line10</vt:lpstr>
      <vt:lpstr>H&amp;W p62, par2- pg 63</vt:lpstr>
      <vt:lpstr>H&amp;W p61, par1, line4</vt:lpstr>
      <vt:lpstr>H&amp;W p61, line3</vt:lpstr>
      <vt:lpstr>H&amp;W p67, par3- p68</vt:lpstr>
      <vt:lpstr>Step Six</vt:lpstr>
      <vt:lpstr>STEP SEVEN</vt:lpstr>
      <vt:lpstr>6 th BT p36, par3, line1/ 5 th BT p35, par2, line1</vt:lpstr>
      <vt:lpstr>H&amp;W p69, par1, line7</vt:lpstr>
      <vt:lpstr>H&amp;W p71, par3, line4</vt:lpstr>
      <vt:lpstr>H&amp;W p73, par1, line1-14</vt:lpstr>
      <vt:lpstr>H&amp;W p73, par1, line14</vt:lpstr>
      <vt:lpstr>H&amp;W p70, par3</vt:lpstr>
      <vt:lpstr>H&amp;W p71, par1, line6</vt:lpstr>
      <vt:lpstr>6 th BT p36, par4 5 th BT p35, par3, line1  H&amp;W p74, par1, line 3 &amp; 5</vt:lpstr>
      <vt:lpstr>6 th BT p37, line2/ 5 th BT p35, par3, line8</vt:lpstr>
      <vt:lpstr>Step Seven</vt:lpstr>
      <vt:lpstr>H&amp;W p74, par3, line1- p75</vt:lpstr>
      <vt:lpstr>H&amp;W p72, line10</vt:lpstr>
      <vt:lpstr>H&amp;W p75, par1, line1-10</vt:lpstr>
      <vt:lpstr>STEP EIGHT</vt:lpstr>
      <vt:lpstr>6 th BT p37, par6, line1/ 5 th BT pg 36, par5, line1</vt:lpstr>
      <vt:lpstr>H&amp;W p76, par 3, line3</vt:lpstr>
      <vt:lpstr>H&amp;W p78, par1, line11</vt:lpstr>
      <vt:lpstr>H&amp;W p77, par1, line11</vt:lpstr>
      <vt:lpstr>H&amp;W p80, par2, line5</vt:lpstr>
      <vt:lpstr>H&amp;W p81, par1</vt:lpstr>
      <vt:lpstr>6 th BT p39, par2, line3/ 5 th BT p38, par1, line3</vt:lpstr>
      <vt:lpstr>H&amp;W p82, par2, line9- par3</vt:lpstr>
      <vt:lpstr>Step Eight</vt:lpstr>
      <vt:lpstr>H&amp;W p83, par1, line1-15</vt:lpstr>
      <vt:lpstr>6 th BT p39, par5, line 3/ 5 th BT p38, par4, line3</vt:lpstr>
      <vt:lpstr>STEP NINE</vt:lpstr>
      <vt:lpstr>H&amp;W p84, par2, line1</vt:lpstr>
      <vt:lpstr>6 th BT p40, par2, line 1/ 5 th BT p39, par1, line1</vt:lpstr>
      <vt:lpstr>H&amp;W p90 par1, line 1</vt:lpstr>
      <vt:lpstr>H&amp;W p91, line1</vt:lpstr>
      <vt:lpstr>H&amp;W p91, line6</vt:lpstr>
      <vt:lpstr>H&amp;W p91, par1, line8</vt:lpstr>
      <vt:lpstr>H&amp;W p89, par1, line1-4</vt:lpstr>
      <vt:lpstr>H&amp;W p89, par1, line15</vt:lpstr>
      <vt:lpstr>H&amp;W p87, par1, line2</vt:lpstr>
      <vt:lpstr>9th Step Pledge</vt:lpstr>
      <vt:lpstr>6 th BT p40, par4, line1/ 5 th BT p39, par3, line1</vt:lpstr>
      <vt:lpstr>6 th BT p40, par5, line1/ 5 th BT p39, par4, line1</vt:lpstr>
      <vt:lpstr>6 th BT p40, par3, line1/ 5 th BT p39, par2, line1</vt:lpstr>
      <vt:lpstr>H&amp;W p86, par2, line1-2</vt:lpstr>
      <vt:lpstr>H&amp;W p86, par2, line7</vt:lpstr>
      <vt:lpstr>H&amp;W p87, par2, line5</vt:lpstr>
      <vt:lpstr>H&amp;W p88, par1, line10</vt:lpstr>
      <vt:lpstr>6 th BT p41, par1, line10/ 5 th BT p40, line2</vt:lpstr>
      <vt:lpstr>Two Tests for Amends</vt:lpstr>
      <vt:lpstr>Magic Words for Amends</vt:lpstr>
      <vt:lpstr>Forgive means…</vt:lpstr>
      <vt:lpstr>PowerPoint Presentation</vt:lpstr>
      <vt:lpstr>Step Nine Question</vt:lpstr>
      <vt:lpstr>PowerPoint Presentation</vt:lpstr>
      <vt:lpstr>H&amp;W p95, par1, line1-9 &amp; par2, line1-8</vt:lpstr>
      <vt:lpstr>STEP TEN</vt:lpstr>
      <vt:lpstr>6 th BT p42, par2, line1/ 5 th BT p41, line1</vt:lpstr>
      <vt:lpstr>6 th BT p42, par3, line3/ 5 th BT pg41, par2, line4</vt:lpstr>
      <vt:lpstr>H&amp;W p97, par3, line2</vt:lpstr>
      <vt:lpstr>H&amp;W p97, par2, line3</vt:lpstr>
      <vt:lpstr>6 th BT p42, par5, line2/ 5 th BT p41, par4, line2</vt:lpstr>
      <vt:lpstr>H&amp;W p98, par2, line3- p99, line7</vt:lpstr>
      <vt:lpstr>H&amp;W p98, par2, line3- p99, line7 Continued</vt:lpstr>
      <vt:lpstr>H&amp;W p101, par1&amp;2:</vt:lpstr>
      <vt:lpstr>H&amp;W p101, par1&amp;2 Continued</vt:lpstr>
      <vt:lpstr>6 th BT p46, par2, line6/ 5 th BTp42, par1, line6</vt:lpstr>
      <vt:lpstr>H&amp;W p102, par1, line8</vt:lpstr>
      <vt:lpstr>6 th BT p43, par3, line1/ 5 th BT p42, par2, line1</vt:lpstr>
      <vt:lpstr>Step Ten Question</vt:lpstr>
      <vt:lpstr>H&amp;W p104, line3</vt:lpstr>
      <vt:lpstr>6 th BT p44, par1, line5/ 5 th BT p42</vt:lpstr>
      <vt:lpstr>STEP ELEVEN</vt:lpstr>
      <vt:lpstr>6 th BT p44, par2, line1/ 5 th BT p43, par1, line1</vt:lpstr>
      <vt:lpstr>6 th BT p44, par4, line3/ 5 th BT p43, par3, line3</vt:lpstr>
      <vt:lpstr>6 th BT p44, par2, line6/ 5 th BT p43, par1, line6</vt:lpstr>
      <vt:lpstr>6 th BT p47, par1, line2  5 th BT p45, par 3 line 2 to pg 46</vt:lpstr>
      <vt:lpstr>H&amp;W p111, par2</vt:lpstr>
      <vt:lpstr>H&amp;W p109, par1, line4</vt:lpstr>
      <vt:lpstr>6 th BT p46, par2, line9 &amp; 12  5 th BT p45, line8 &amp; 11</vt:lpstr>
      <vt:lpstr>6 th BT p45, par3, line6/ 5 th BT p44, par2, line6</vt:lpstr>
      <vt:lpstr>6 th BT p46, par4, line1/ 5 th BT p45, par 2, line1</vt:lpstr>
      <vt:lpstr>H&amp;W p110 par2- p111</vt:lpstr>
      <vt:lpstr>H&amp;W p110 par2- p111 Continued</vt:lpstr>
      <vt:lpstr>6 th BT p46, line1/ 5 th BT p44, par2, line9</vt:lpstr>
      <vt:lpstr>Step Eleven Exercise</vt:lpstr>
      <vt:lpstr>Step Eleven Exercise</vt:lpstr>
      <vt:lpstr>Step Eleven Exercise</vt:lpstr>
      <vt:lpstr>6 th BT p48, line5/ 5 th BT p46, par4, line8</vt:lpstr>
      <vt:lpstr>Step Eleven Question</vt:lpstr>
      <vt:lpstr>6 th BT p47, par5, line3- p48  5 th BT p46, par4, line2</vt:lpstr>
      <vt:lpstr>6thBT p48, last 2 lines/ 5 th BT p47, par4, line2</vt:lpstr>
      <vt:lpstr>6 th BT p48, par2, line1/ 5 th BT p47, line1</vt:lpstr>
      <vt:lpstr>H&amp;W p112, par2, line5</vt:lpstr>
      <vt:lpstr>STEP TWELVE</vt:lpstr>
      <vt:lpstr>6 th BT p49, par5, line1/ 5 th BT p48, par3, line1</vt:lpstr>
      <vt:lpstr>H&amp;W p113, par2</vt:lpstr>
      <vt:lpstr>6 th BT p49, par2, line7/ 5 th BT p47, par6, line7</vt:lpstr>
      <vt:lpstr>6 th BT p50, par4/ 5 th BT p49, par1</vt:lpstr>
      <vt:lpstr>6 th BT p51, par1, line7/ 5 th BT p49, par4, line7</vt:lpstr>
      <vt:lpstr>H&amp;W p118 par3, line7- p120, par2</vt:lpstr>
      <vt:lpstr>H&amp;W p118 par3, line7- p120, par2 Continued</vt:lpstr>
      <vt:lpstr>H&amp;W p118 par3, line7- p120, par2 Continued</vt:lpstr>
      <vt:lpstr>H&amp;W p118 par3, line7- p120, par2 Continued</vt:lpstr>
      <vt:lpstr>H&amp;W p118 par3, line7- p120, par2 Continued</vt:lpstr>
      <vt:lpstr>H&amp;W p121 par1, line4</vt:lpstr>
      <vt:lpstr>H&amp;W p121, par3, line1 to p122</vt:lpstr>
      <vt:lpstr>Step 12 Suggestions</vt:lpstr>
      <vt:lpstr>Step 12 Suggestions</vt:lpstr>
      <vt:lpstr>Step 12 Suggestions</vt:lpstr>
      <vt:lpstr>Step 12 Suggestions</vt:lpstr>
      <vt:lpstr>Step 12 Suggestions</vt:lpstr>
      <vt:lpstr>Step 12 Suggestions</vt:lpstr>
      <vt:lpstr>Step 12 Suggestions</vt:lpstr>
      <vt:lpstr>Step 12 Suggestions</vt:lpstr>
      <vt:lpstr>Step 12 Suggestions</vt:lpstr>
      <vt:lpstr>Step 12 Suggestions</vt:lpstr>
      <vt:lpstr>Step 12 Suggestions</vt:lpstr>
      <vt:lpstr>Step 12 Suggestions</vt:lpstr>
      <vt:lpstr>Step Twelve Question</vt:lpstr>
      <vt:lpstr>12th Step Pledge</vt:lpstr>
      <vt:lpstr>6 th BT p53, par2/ 5 th BT p51, par3</vt:lpstr>
      <vt:lpstr>PowerPoint Presentation</vt:lpstr>
      <vt:lpstr>www.facebook.com/workthestepsordie</vt:lpstr>
      <vt:lpstr>6 th BT p79, line4/ 5 th BT p76, line6</vt:lpstr>
    </vt:vector>
  </TitlesOfParts>
  <Company>hlhs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The Steps Or Die</dc:title>
  <dc:creator>Internet</dc:creator>
  <cp:lastModifiedBy>iris lydia</cp:lastModifiedBy>
  <cp:revision>165</cp:revision>
  <dcterms:created xsi:type="dcterms:W3CDTF">2010-09-02T21:40:03Z</dcterms:created>
  <dcterms:modified xsi:type="dcterms:W3CDTF">2017-10-01T19:35:25Z</dcterms:modified>
</cp:coreProperties>
</file>