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616" r:id="rId3"/>
    <p:sldId id="617" r:id="rId4"/>
    <p:sldId id="618" r:id="rId5"/>
    <p:sldId id="619" r:id="rId6"/>
    <p:sldId id="620" r:id="rId7"/>
    <p:sldId id="621" r:id="rId8"/>
    <p:sldId id="590" r:id="rId9"/>
    <p:sldId id="1284" r:id="rId10"/>
    <p:sldId id="338" r:id="rId11"/>
    <p:sldId id="340" r:id="rId12"/>
    <p:sldId id="342" r:id="rId13"/>
    <p:sldId id="908" r:id="rId14"/>
    <p:sldId id="343" r:id="rId15"/>
    <p:sldId id="344" r:id="rId16"/>
    <p:sldId id="1114" r:id="rId17"/>
    <p:sldId id="345" r:id="rId18"/>
    <p:sldId id="346" r:id="rId19"/>
    <p:sldId id="347" r:id="rId20"/>
    <p:sldId id="348" r:id="rId21"/>
    <p:sldId id="349" r:id="rId22"/>
    <p:sldId id="352" r:id="rId23"/>
    <p:sldId id="260" r:id="rId24"/>
    <p:sldId id="266" r:id="rId25"/>
    <p:sldId id="354" r:id="rId26"/>
    <p:sldId id="270" r:id="rId27"/>
    <p:sldId id="269" r:id="rId28"/>
    <p:sldId id="271" r:id="rId29"/>
    <p:sldId id="272" r:id="rId30"/>
    <p:sldId id="273" r:id="rId31"/>
    <p:sldId id="1258" r:id="rId32"/>
    <p:sldId id="274" r:id="rId33"/>
    <p:sldId id="275" r:id="rId34"/>
    <p:sldId id="276" r:id="rId35"/>
    <p:sldId id="277" r:id="rId36"/>
    <p:sldId id="278" r:id="rId37"/>
    <p:sldId id="280" r:id="rId38"/>
    <p:sldId id="591" r:id="rId39"/>
    <p:sldId id="281" r:id="rId40"/>
    <p:sldId id="282" r:id="rId41"/>
    <p:sldId id="283" r:id="rId42"/>
    <p:sldId id="436" r:id="rId43"/>
    <p:sldId id="285" r:id="rId44"/>
    <p:sldId id="286" r:id="rId45"/>
    <p:sldId id="288" r:id="rId46"/>
    <p:sldId id="596" r:id="rId47"/>
    <p:sldId id="290" r:id="rId48"/>
    <p:sldId id="291" r:id="rId49"/>
    <p:sldId id="292" r:id="rId50"/>
    <p:sldId id="293" r:id="rId51"/>
    <p:sldId id="294" r:id="rId52"/>
    <p:sldId id="506" r:id="rId53"/>
    <p:sldId id="507" r:id="rId54"/>
    <p:sldId id="508" r:id="rId55"/>
    <p:sldId id="509" r:id="rId56"/>
    <p:sldId id="510" r:id="rId57"/>
    <p:sldId id="511" r:id="rId58"/>
    <p:sldId id="512" r:id="rId59"/>
    <p:sldId id="513" r:id="rId60"/>
    <p:sldId id="514" r:id="rId61"/>
    <p:sldId id="515" r:id="rId62"/>
    <p:sldId id="516" r:id="rId63"/>
    <p:sldId id="517" r:id="rId64"/>
    <p:sldId id="518" r:id="rId65"/>
    <p:sldId id="520" r:id="rId66"/>
    <p:sldId id="521" r:id="rId67"/>
    <p:sldId id="522" r:id="rId68"/>
    <p:sldId id="523" r:id="rId69"/>
    <p:sldId id="528" r:id="rId70"/>
    <p:sldId id="529" r:id="rId71"/>
    <p:sldId id="530" r:id="rId72"/>
    <p:sldId id="295" r:id="rId73"/>
    <p:sldId id="296" r:id="rId74"/>
    <p:sldId id="298" r:id="rId75"/>
    <p:sldId id="299" r:id="rId76"/>
    <p:sldId id="300" r:id="rId77"/>
    <p:sldId id="301" r:id="rId78"/>
    <p:sldId id="302" r:id="rId79"/>
    <p:sldId id="1262" r:id="rId80"/>
    <p:sldId id="303" r:id="rId81"/>
    <p:sldId id="304" r:id="rId82"/>
    <p:sldId id="305" r:id="rId83"/>
    <p:sldId id="306" r:id="rId84"/>
    <p:sldId id="307" r:id="rId85"/>
    <p:sldId id="332" r:id="rId86"/>
    <p:sldId id="334" r:id="rId87"/>
    <p:sldId id="1266" r:id="rId88"/>
    <p:sldId id="1265" r:id="rId89"/>
    <p:sldId id="531" r:id="rId90"/>
    <p:sldId id="532" r:id="rId91"/>
    <p:sldId id="533" r:id="rId92"/>
    <p:sldId id="534" r:id="rId93"/>
    <p:sldId id="535" r:id="rId94"/>
    <p:sldId id="1267" r:id="rId95"/>
    <p:sldId id="336" r:id="rId96"/>
    <p:sldId id="337" r:id="rId97"/>
    <p:sldId id="308" r:id="rId98"/>
    <p:sldId id="309" r:id="rId99"/>
    <p:sldId id="310" r:id="rId100"/>
    <p:sldId id="311" r:id="rId101"/>
    <p:sldId id="312" r:id="rId102"/>
    <p:sldId id="313" r:id="rId103"/>
    <p:sldId id="314" r:id="rId104"/>
    <p:sldId id="315" r:id="rId105"/>
    <p:sldId id="316" r:id="rId106"/>
    <p:sldId id="317" r:id="rId107"/>
    <p:sldId id="318" r:id="rId108"/>
    <p:sldId id="440" r:id="rId109"/>
    <p:sldId id="441" r:id="rId110"/>
    <p:sldId id="320" r:id="rId111"/>
    <p:sldId id="536" r:id="rId112"/>
    <p:sldId id="537" r:id="rId113"/>
    <p:sldId id="910" r:id="rId114"/>
    <p:sldId id="321" r:id="rId115"/>
    <p:sldId id="322" r:id="rId116"/>
    <p:sldId id="323" r:id="rId117"/>
    <p:sldId id="324" r:id="rId118"/>
    <p:sldId id="442" r:id="rId119"/>
    <p:sldId id="443" r:id="rId120"/>
    <p:sldId id="325" r:id="rId121"/>
    <p:sldId id="1285" r:id="rId122"/>
    <p:sldId id="444" r:id="rId123"/>
    <p:sldId id="327" r:id="rId124"/>
    <p:sldId id="445" r:id="rId125"/>
    <p:sldId id="1286" r:id="rId126"/>
    <p:sldId id="1296" r:id="rId127"/>
    <p:sldId id="447" r:id="rId128"/>
    <p:sldId id="599" r:id="rId129"/>
    <p:sldId id="1294" r:id="rId130"/>
    <p:sldId id="601" r:id="rId131"/>
    <p:sldId id="602" r:id="rId132"/>
    <p:sldId id="603" r:id="rId133"/>
    <p:sldId id="604" r:id="rId134"/>
    <p:sldId id="608" r:id="rId135"/>
    <p:sldId id="609" r:id="rId136"/>
    <p:sldId id="610" r:id="rId137"/>
    <p:sldId id="605" r:id="rId138"/>
    <p:sldId id="606" r:id="rId139"/>
    <p:sldId id="607" r:id="rId140"/>
    <p:sldId id="611" r:id="rId141"/>
    <p:sldId id="329" r:id="rId142"/>
    <p:sldId id="761" r:id="rId143"/>
    <p:sldId id="763" r:id="rId144"/>
    <p:sldId id="1273" r:id="rId145"/>
    <p:sldId id="330" r:id="rId146"/>
    <p:sldId id="448" r:id="rId147"/>
    <p:sldId id="766" r:id="rId148"/>
    <p:sldId id="1298" r:id="rId149"/>
  </p:sldIdLst>
  <p:sldSz cx="12192000" cy="6858000"/>
  <p:notesSz cx="7104063"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8F7"/>
    <a:srgbClr val="FFFF00"/>
    <a:srgbClr val="99CC00"/>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2" autoAdjust="0"/>
    <p:restoredTop sz="94660"/>
  </p:normalViewPr>
  <p:slideViewPr>
    <p:cSldViewPr snapToGrid="0">
      <p:cViewPr varScale="1">
        <p:scale>
          <a:sx n="78" d="100"/>
          <a:sy n="78" d="100"/>
        </p:scale>
        <p:origin x="264" y="78"/>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presProps" Target="presProps.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5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DE934FF-F4E1-47C5-9CA5-30A81DDE2BE4}" type="datetimeFigureOut">
              <a:rPr lang="en-US" smtClean="0"/>
              <a:t>10/1/2017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838200" y="365125"/>
            <a:ext cx="10515600" cy="58118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p:txBody>
          <a:bodyPr/>
          <a:lstStyle/>
          <a:p>
            <a:fld id="{FDE934FF-F4E1-47C5-9CA5-30A81DDE2BE4}" type="datetimeFigureOut">
              <a:rPr lang="en-US" smtClean="0"/>
              <a:t>10/1/2017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DE934FF-F4E1-47C5-9CA5-30A81DDE2BE4}" type="datetimeFigureOut">
              <a:rPr lang="en-US" smtClean="0"/>
              <a:t>10/1/2017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E934FF-F4E1-47C5-9CA5-30A81DDE2BE4}" type="datetimeFigureOut">
              <a:rPr lang="en-US" smtClean="0"/>
              <a:t>10/1/2017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DE934FF-F4E1-47C5-9CA5-30A81DDE2BE4}" type="datetimeFigureOut">
              <a:rPr lang="en-US" smtClean="0"/>
              <a:t>10/1/2017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DE934FF-F4E1-47C5-9CA5-30A81DDE2BE4}" type="datetimeFigureOut">
              <a:rPr lang="en-US" smtClean="0"/>
              <a:t>10/1/2017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DE934FF-F4E1-47C5-9CA5-30A81DDE2BE4}" type="datetimeFigureOut">
              <a:rPr lang="en-US" smtClean="0"/>
              <a:t>10/1/2017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E934FF-F4E1-47C5-9CA5-30A81DDE2BE4}" type="datetimeFigureOut">
              <a:rPr lang="en-US" smtClean="0"/>
              <a:t>10/1/2017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E934FF-F4E1-47C5-9CA5-30A81DDE2BE4}" type="datetimeFigureOut">
              <a:rPr lang="en-US" smtClean="0"/>
              <a:t>10/1/2017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DE934FF-F4E1-47C5-9CA5-30A81DDE2BE4}" type="datetimeFigureOut">
              <a:rPr lang="en-US" smtClean="0"/>
              <a:t>10/1/2017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alpha val="78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E934FF-F4E1-47C5-9CA5-30A81DDE2BE4}" type="datetimeFigureOut">
              <a:rPr lang="en-US" smtClean="0"/>
              <a:t>10/1/2017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561BA9-CDCF-4958-B8AB-66F3BF063E1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653733"/>
            <a:ext cx="9144000" cy="2387600"/>
          </a:xfrm>
        </p:spPr>
        <p:txBody>
          <a:bodyPr>
            <a:normAutofit/>
          </a:bodyPr>
          <a:lstStyle/>
          <a:p>
            <a:br>
              <a:rPr lang="en-US" sz="8000">
                <a:latin typeface="Yu Gothic UI Semibold" panose="020B0700000000000000" charset="-128"/>
                <a:ea typeface="Yu Gothic UI Semibold" panose="020B0700000000000000" charset="-128"/>
              </a:rPr>
            </a:br>
            <a:r>
              <a:rPr lang="en-US" sz="8000">
                <a:latin typeface="Yu Gothic UI Semibold" panose="020B0700000000000000" charset="-128"/>
                <a:ea typeface="Yu Gothic UI Semibold" panose="020B0700000000000000" charset="-128"/>
              </a:rPr>
              <a:t>One Day at a Time</a:t>
            </a:r>
          </a:p>
        </p:txBody>
      </p:sp>
      <p:sp>
        <p:nvSpPr>
          <p:cNvPr id="3" name="Subtitle 2"/>
          <p:cNvSpPr>
            <a:spLocks noGrp="1"/>
          </p:cNvSpPr>
          <p:nvPr>
            <p:ph type="subTitle" idx="1"/>
          </p:nvPr>
        </p:nvSpPr>
        <p:spPr>
          <a:xfrm>
            <a:off x="1524000" y="3246438"/>
            <a:ext cx="9144000" cy="1655762"/>
          </a:xfrm>
        </p:spPr>
        <p:txBody>
          <a:bodyPr/>
          <a:lstStyle/>
          <a:p>
            <a:r>
              <a:rPr lang="en-US" sz="4000" b="1" dirty="0">
                <a:latin typeface="Times New Roman" panose="02020603050405020304" charset="0"/>
              </a:rPr>
              <a:t>A “Big Book” Study</a:t>
            </a:r>
          </a:p>
          <a:p>
            <a:endParaRPr lang="en-US" sz="4000" b="1" dirty="0">
              <a:latin typeface="Times New Roman" panose="02020603050405020304" charset="0"/>
            </a:endParaRPr>
          </a:p>
          <a:p>
            <a:endParaRPr lang="en-US" sz="4000" b="1" dirty="0">
              <a:latin typeface="Times New Roman" panose="02020603050405020304" charset="0"/>
            </a:endParaRPr>
          </a:p>
          <a:p>
            <a:endParaRPr lang="en-US" sz="4000" b="1" dirty="0">
              <a:latin typeface="Times New Roman" panose="02020603050405020304" charset="0"/>
            </a:endParaRPr>
          </a:p>
          <a:p>
            <a:endParaRPr lang="en-US" sz="4000" b="1" dirty="0">
              <a:latin typeface="Times New Roman" panose="02020603050405020304" charset="0"/>
            </a:endParaRPr>
          </a:p>
          <a:p>
            <a:endParaRPr lang="en-US" sz="4000" b="1" dirty="0">
              <a:latin typeface="Times New Roman" panose="02020603050405020304" charset="0"/>
            </a:endParaRPr>
          </a:p>
        </p:txBody>
      </p:sp>
      <p:sp>
        <p:nvSpPr>
          <p:cNvPr id="4" name="Text Box 3"/>
          <p:cNvSpPr txBox="1"/>
          <p:nvPr/>
        </p:nvSpPr>
        <p:spPr>
          <a:xfrm>
            <a:off x="339090" y="5775960"/>
            <a:ext cx="4553585" cy="368300"/>
          </a:xfrm>
          <a:prstGeom prst="rect">
            <a:avLst/>
          </a:prstGeom>
          <a:noFill/>
        </p:spPr>
        <p:txBody>
          <a:bodyPr wrap="square" rtlCol="0">
            <a:spAutoFit/>
          </a:bodyPr>
          <a:lstStyle/>
          <a:p>
            <a:r>
              <a:rPr lang="en-US"/>
              <a:t>Dedicated to those who kept the doors open.</a:t>
            </a:r>
          </a:p>
        </p:txBody>
      </p:sp>
      <p:sp>
        <p:nvSpPr>
          <p:cNvPr id="6" name="Text Box 5"/>
          <p:cNvSpPr txBox="1"/>
          <p:nvPr/>
        </p:nvSpPr>
        <p:spPr>
          <a:xfrm>
            <a:off x="8956040" y="5775960"/>
            <a:ext cx="2884805" cy="368300"/>
          </a:xfrm>
          <a:prstGeom prst="rect">
            <a:avLst/>
          </a:prstGeom>
          <a:noFill/>
        </p:spPr>
        <p:txBody>
          <a:bodyPr wrap="square" rtlCol="0">
            <a:spAutoFit/>
          </a:bodyPr>
          <a:lstStyle/>
          <a:p>
            <a:r>
              <a:rPr lang="en-US"/>
              <a:t>Special thanks to Wally P.</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2099945"/>
            <a:ext cx="10515600" cy="4351338"/>
          </a:xfrm>
        </p:spPr>
        <p:txBody>
          <a:bodyPr/>
          <a:lstStyle/>
          <a:p>
            <a:pPr marL="0" indent="0">
              <a:buNone/>
            </a:pPr>
            <a:r>
              <a:rPr lang="en-US" b="1" dirty="0">
                <a:latin typeface="Times New Roman" panose="02020603050405020304" charset="0"/>
              </a:rPr>
              <a:t>The book Alcoholics Anonymous, affectionately known as the “Big Book” was written in 1939. Since then, millions of people have recovered from seemingly hopeless illnesses using the spiritual principles formulated in this book.</a:t>
            </a:r>
          </a:p>
          <a:p>
            <a:pPr marL="0" indent="0">
              <a:buNone/>
            </a:pPr>
            <a:r>
              <a:rPr lang="en-US" b="1" dirty="0">
                <a:latin typeface="Times New Roman" panose="02020603050405020304" charset="0"/>
                <a:sym typeface="+mn-ea"/>
              </a:rPr>
              <a:t>Today, we’re going to take you on a spiritual journey using that book. </a:t>
            </a:r>
            <a:endParaRPr lang="en-US" b="1" dirty="0">
              <a:latin typeface="Times New Roman" panose="02020603050405020304" charset="0"/>
            </a:endParaRPr>
          </a:p>
          <a:p>
            <a:pPr marL="0" indent="0">
              <a:buNone/>
            </a:pPr>
            <a:endParaRPr lang="en-US" b="1" dirty="0">
              <a:latin typeface="Times New Roman" panose="02020603050405020304" charset="0"/>
            </a:endParaRP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85 paragraph 1</a:t>
            </a:r>
          </a:p>
        </p:txBody>
      </p:sp>
      <p:sp>
        <p:nvSpPr>
          <p:cNvPr id="3" name="Content Placeholder 2"/>
          <p:cNvSpPr>
            <a:spLocks noGrp="1"/>
          </p:cNvSpPr>
          <p:nvPr>
            <p:ph idx="1"/>
          </p:nvPr>
        </p:nvSpPr>
        <p:spPr/>
        <p:txBody>
          <a:bodyPr/>
          <a:lstStyle/>
          <a:p>
            <a:pPr marL="0" indent="0">
              <a:lnSpc>
                <a:spcPct val="110000"/>
              </a:lnSpc>
              <a:buNone/>
            </a:pPr>
            <a:r>
              <a:rPr lang="en-US" b="1" dirty="0">
                <a:latin typeface="Times New Roman" panose="02020603050405020304" charset="0"/>
              </a:rPr>
              <a:t>It is easy to let up on the spiritual program of action and rest on our laurels. We are headed for trouble if we do, for alcohol is a subtle foe. </a:t>
            </a:r>
            <a:r>
              <a:rPr lang="en-US" b="1" dirty="0">
                <a:solidFill>
                  <a:srgbClr val="FF0000"/>
                </a:solidFill>
                <a:effectLst>
                  <a:outerShdw blurRad="38100" dist="38100" dir="2700000" algn="tl">
                    <a:srgbClr val="000000">
                      <a:alpha val="43137"/>
                    </a:srgbClr>
                  </a:outerShdw>
                </a:effectLst>
                <a:latin typeface="Times New Roman" panose="02020603050405020304" charset="0"/>
              </a:rPr>
              <a:t>We are not cured of alcoholism. What we really have is a daily reprieve contingent on the maintenance of our spiritual condition. </a:t>
            </a:r>
            <a:r>
              <a:rPr lang="en-US" b="1" dirty="0">
                <a:latin typeface="Times New Roman" panose="02020603050405020304" charset="0"/>
              </a:rPr>
              <a:t>Every day is a day when we must carry the vision of God's will into all of our activities. "How can I best serve Thee- Thy will (not mine) be done. " These are thoughts which must go with us constantly. We can exercise our will power along this line all we wish. It is the proper use of the will.</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84 paragraph 3</a:t>
            </a:r>
          </a:p>
        </p:txBody>
      </p:sp>
      <p:sp>
        <p:nvSpPr>
          <p:cNvPr id="3" name="Content Placeholder 2"/>
          <p:cNvSpPr>
            <a:spLocks noGrp="1"/>
          </p:cNvSpPr>
          <p:nvPr>
            <p:ph idx="1"/>
          </p:nvPr>
        </p:nvSpPr>
        <p:spPr/>
        <p:txBody>
          <a:bodyPr>
            <a:normAutofit fontScale="90000" lnSpcReduction="10000"/>
          </a:bodyPr>
          <a:lstStyle/>
          <a:p>
            <a:pPr marL="0" indent="0">
              <a:lnSpc>
                <a:spcPct val="100000"/>
              </a:lnSpc>
              <a:buNone/>
            </a:pPr>
            <a:r>
              <a:rPr lang="en-US" b="1" dirty="0">
                <a:latin typeface="Times New Roman" panose="02020603050405020304" charset="0"/>
              </a:rPr>
              <a:t>And we have ceased fighting anything or anyone-- even alcohol. For by this time sanity will have returned. We will seldom be interested in liquor. If tempted, we recoil from it as from a hot flame. We react sanely and normally, and we will find that this has happened automatically. We will see that our new attitude toward liquor has been given us without any thought or effort on our part. It just comes! That is the miracle of it. We are not fighting it, neither are we avoiding temptation. We feel as though we had been placed in a position of neutrality-- safe and protected. We have not even sworn off. Instead, </a:t>
            </a:r>
            <a:r>
              <a:rPr lang="en-US" b="1" dirty="0">
                <a:solidFill>
                  <a:srgbClr val="FF0000"/>
                </a:solidFill>
                <a:effectLst>
                  <a:outerShdw blurRad="38100" dist="38100" dir="2700000" algn="tl">
                    <a:srgbClr val="000000">
                      <a:alpha val="43137"/>
                    </a:srgbClr>
                  </a:outerShdw>
                </a:effectLst>
                <a:latin typeface="Times New Roman" panose="02020603050405020304" charset="0"/>
              </a:rPr>
              <a:t>the problem has been removed. </a:t>
            </a:r>
            <a:r>
              <a:rPr lang="en-US" b="1" dirty="0">
                <a:latin typeface="Times New Roman" panose="02020603050405020304" charset="0"/>
              </a:rPr>
              <a:t>It does not exist for us. We are neither cocky nor are we afraid. That is our experience. That is how we react so long as we keep in fit spiritual condition.</a:t>
            </a:r>
          </a:p>
          <a:p>
            <a:pPr marL="0" indent="0">
              <a:lnSpc>
                <a:spcPct val="100000"/>
              </a:lnSpc>
              <a:buNone/>
            </a:pPr>
            <a:r>
              <a:rPr lang="en-US" sz="2400" dirty="0">
                <a:latin typeface="Times New Roman" panose="02020603050405020304" charset="0"/>
              </a:rPr>
              <a:t>(Tenth Step Promises)</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66115"/>
            <a:ext cx="10515600" cy="1325563"/>
          </a:xfrm>
        </p:spPr>
        <p:txBody>
          <a:bodyPr/>
          <a:lstStyle/>
          <a:p>
            <a:r>
              <a:rPr lang="en-US">
                <a:latin typeface="Yu Gothic UI Semibold" panose="020B0700000000000000" charset="-128"/>
                <a:ea typeface="Yu Gothic UI Semibold" panose="020B0700000000000000" charset="-128"/>
              </a:rPr>
              <a:t>Tenth Step Question:</a:t>
            </a:r>
          </a:p>
        </p:txBody>
      </p:sp>
      <p:sp>
        <p:nvSpPr>
          <p:cNvPr id="3" name="Content Placeholder 2"/>
          <p:cNvSpPr>
            <a:spLocks noGrp="1"/>
          </p:cNvSpPr>
          <p:nvPr>
            <p:ph idx="1"/>
          </p:nvPr>
        </p:nvSpPr>
        <p:spPr>
          <a:xfrm>
            <a:off x="838200" y="2226945"/>
            <a:ext cx="10515600" cy="4351338"/>
          </a:xfrm>
        </p:spPr>
        <p:txBody>
          <a:bodyPr/>
          <a:lstStyle/>
          <a:p>
            <a:pPr lvl="0" algn="l" eaLnBrk="1" hangingPunct="1">
              <a:lnSpc>
                <a:spcPct val="100000"/>
              </a:lnSpc>
              <a:buNone/>
            </a:pPr>
            <a:r>
              <a:rPr sz="3200" b="1" dirty="0">
                <a:latin typeface="Times New Roman" panose="02020603050405020304" charset="0"/>
                <a:sym typeface="+mn-ea"/>
              </a:rPr>
              <a:t>Will you continue to take personal inventory and when you are wrong promptly admit it?</a:t>
            </a:r>
            <a:endParaRPr lang="en-US" sz="3200" b="1">
              <a:latin typeface="Times New Roman" panose="02020603050405020304" charset="0"/>
            </a:endParaRP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85 paragraph 2</a:t>
            </a:r>
          </a:p>
        </p:txBody>
      </p:sp>
      <p:sp>
        <p:nvSpPr>
          <p:cNvPr id="3" name="Content Placeholder 2"/>
          <p:cNvSpPr>
            <a:spLocks noGrp="1"/>
          </p:cNvSpPr>
          <p:nvPr>
            <p:ph idx="1"/>
          </p:nvPr>
        </p:nvSpPr>
        <p:spPr/>
        <p:txBody>
          <a:bodyPr/>
          <a:lstStyle/>
          <a:p>
            <a:pPr marL="0" indent="0">
              <a:lnSpc>
                <a:spcPct val="110000"/>
              </a:lnSpc>
              <a:buNone/>
            </a:pPr>
            <a:r>
              <a:rPr lang="en-US" b="1">
                <a:latin typeface="Times New Roman" panose="02020603050405020304" charset="0"/>
              </a:rPr>
              <a:t>Much has already been said about receiving strength, inspiration, and direction from Him who has all knowledge and power. If we have carefully followed directions, we have begun to sense the flow of His Spirit into us. To some extent we have become God-conscious. We have begun to develop this vital sixth sense. But we must go further and that means more action.</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53415"/>
            <a:ext cx="10515600" cy="1325563"/>
          </a:xfrm>
        </p:spPr>
        <p:txBody>
          <a:bodyPr/>
          <a:lstStyle/>
          <a:p>
            <a:r>
              <a:rPr lang="en-US">
                <a:latin typeface="Yu Gothic UI Semibold" panose="020B0700000000000000" charset="-128"/>
                <a:ea typeface="Yu Gothic UI Semibold" panose="020B0700000000000000" charset="-128"/>
              </a:rPr>
              <a:t>Step 11</a:t>
            </a:r>
          </a:p>
        </p:txBody>
      </p:sp>
      <p:sp>
        <p:nvSpPr>
          <p:cNvPr id="3" name="Content Placeholder 2"/>
          <p:cNvSpPr>
            <a:spLocks noGrp="1"/>
          </p:cNvSpPr>
          <p:nvPr>
            <p:ph idx="1"/>
          </p:nvPr>
        </p:nvSpPr>
        <p:spPr>
          <a:xfrm>
            <a:off x="838200" y="2201545"/>
            <a:ext cx="10515600" cy="4351338"/>
          </a:xfrm>
        </p:spPr>
        <p:txBody>
          <a:bodyPr/>
          <a:lstStyle/>
          <a:p>
            <a:pPr marL="0" indent="0">
              <a:lnSpc>
                <a:spcPct val="110000"/>
              </a:lnSpc>
              <a:buNone/>
            </a:pPr>
            <a:r>
              <a:rPr lang="en-US" sz="3200" b="1">
                <a:latin typeface="Times New Roman" panose="02020603050405020304" charset="0"/>
                <a:sym typeface="+mn-ea"/>
              </a:rPr>
              <a:t>Sought through prayer and meditation to improve our conscious contact with God as we understood Him, praying only for knowledge of His will for us and the power to carry that out.</a:t>
            </a:r>
            <a:endParaRPr lang="en-US" sz="3200" b="1">
              <a:latin typeface="Times New Roman" panose="02020603050405020304" charset="0"/>
            </a:endParaRPr>
          </a:p>
          <a:p>
            <a:pPr>
              <a:lnSpc>
                <a:spcPct val="110000"/>
              </a:lnSpc>
            </a:pPr>
            <a:endParaRPr lang="en-US" sz="3200" b="1">
              <a:latin typeface="Times New Roman" panose="02020603050405020304" charset="0"/>
            </a:endParaRP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77850"/>
            <a:ext cx="10515600" cy="1325563"/>
          </a:xfrm>
        </p:spPr>
        <p:txBody>
          <a:bodyPr/>
          <a:lstStyle/>
          <a:p>
            <a:r>
              <a:rPr lang="en-US">
                <a:latin typeface="Yu Gothic UI Semibold" panose="020B0700000000000000" charset="-128"/>
                <a:ea typeface="Yu Gothic UI Semibold" panose="020B0700000000000000" charset="-128"/>
              </a:rPr>
              <a:t>Page 85 last paragraph</a:t>
            </a:r>
          </a:p>
        </p:txBody>
      </p:sp>
      <p:sp>
        <p:nvSpPr>
          <p:cNvPr id="3" name="Content Placeholder 2"/>
          <p:cNvSpPr>
            <a:spLocks noGrp="1"/>
          </p:cNvSpPr>
          <p:nvPr>
            <p:ph idx="1"/>
          </p:nvPr>
        </p:nvSpPr>
        <p:spPr>
          <a:xfrm>
            <a:off x="838200" y="2076450"/>
            <a:ext cx="10515600" cy="4351338"/>
          </a:xfrm>
        </p:spPr>
        <p:txBody>
          <a:bodyPr/>
          <a:lstStyle/>
          <a:p>
            <a:pPr marL="0" indent="0">
              <a:lnSpc>
                <a:spcPct val="110000"/>
              </a:lnSpc>
              <a:buNone/>
            </a:pPr>
            <a:r>
              <a:rPr lang="en-US" b="1" i="1">
                <a:latin typeface="Times New Roman" panose="02020603050405020304" charset="0"/>
              </a:rPr>
              <a:t>Step Eleven</a:t>
            </a:r>
            <a:r>
              <a:rPr lang="en-US" b="1">
                <a:latin typeface="Times New Roman" panose="02020603050405020304" charset="0"/>
              </a:rPr>
              <a:t> suggests prayer and meditation. We shouldn't be shy on this matter of prayer. Better men than we are using it constantly. It works, if we have the proper attitude and work at it. It would be easy to be vague about this matter. Yet, we believe we can make some definite and valuable suggestions.</a:t>
            </a: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86 paragraph 2</a:t>
            </a:r>
          </a:p>
        </p:txBody>
      </p:sp>
      <p:sp>
        <p:nvSpPr>
          <p:cNvPr id="3" name="Content Placeholder 2"/>
          <p:cNvSpPr>
            <a:spLocks noGrp="1"/>
          </p:cNvSpPr>
          <p:nvPr>
            <p:ph idx="1"/>
          </p:nvPr>
        </p:nvSpPr>
        <p:spPr/>
        <p:txBody>
          <a:bodyPr/>
          <a:lstStyle/>
          <a:p>
            <a:pPr marL="0" indent="0">
              <a:lnSpc>
                <a:spcPct val="110000"/>
              </a:lnSpc>
              <a:buNone/>
            </a:pPr>
            <a:r>
              <a:rPr lang="en-US" b="1">
                <a:latin typeface="Times New Roman" panose="02020603050405020304" charset="0"/>
              </a:rPr>
              <a:t>On awakening let us think about the twenty-four hours ahead. We consider our plans for the day. Before we begin, we ask God to direct our thinking, especially asking that it be divorced of self-pity, dishonest or self-seeking motives. Under these conditions we can employ our mental faculties with assurance, for after all God gave us brains to use. Our thought-life will be placed on a much higher plane when our thinking is cleared of wrong motives.</a:t>
            </a: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03250"/>
            <a:ext cx="10515600" cy="1325563"/>
          </a:xfrm>
        </p:spPr>
        <p:txBody>
          <a:bodyPr/>
          <a:lstStyle/>
          <a:p>
            <a:r>
              <a:rPr lang="en-US">
                <a:latin typeface="Yu Gothic UI Semibold" panose="020B0700000000000000" charset="-128"/>
                <a:ea typeface="Yu Gothic UI Semibold" panose="020B0700000000000000" charset="-128"/>
                <a:sym typeface="+mn-ea"/>
              </a:rPr>
              <a:t>Page 86 paragraph 3</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a:xfrm>
            <a:off x="838200" y="2114550"/>
            <a:ext cx="10515600" cy="4351338"/>
          </a:xfrm>
        </p:spPr>
        <p:txBody>
          <a:bodyPr>
            <a:normAutofit/>
          </a:bodyPr>
          <a:lstStyle/>
          <a:p>
            <a:pPr marL="0" indent="0">
              <a:lnSpc>
                <a:spcPct val="110000"/>
              </a:lnSpc>
              <a:buNone/>
            </a:pPr>
            <a:r>
              <a:rPr lang="en-US" b="1">
                <a:latin typeface="Times New Roman" panose="02020603050405020304" charset="0"/>
              </a:rPr>
              <a:t>In thinking about our day we may face indecision. We may not be able to determine which course to take. Here we ask God for inspiration, an intuitive thought or a decision. We relax and take it easy. We don't struggle. We are often surprised how the right answers come after we have tried this for a while. </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53085"/>
            <a:ext cx="10515600" cy="1325563"/>
          </a:xfrm>
        </p:spPr>
        <p:txBody>
          <a:bodyPr>
            <a:normAutofit/>
          </a:bodyPr>
          <a:lstStyle/>
          <a:p>
            <a:r>
              <a:rPr lang="en-US" sz="4100" dirty="0">
                <a:latin typeface="Yu Gothic UI Semibold" panose="020B0700000000000000" charset="-128"/>
                <a:ea typeface="Yu Gothic UI Semibold" panose="020B0700000000000000" charset="-128"/>
              </a:rPr>
              <a:t>Page 86 paragraph 3 continued on page 87</a:t>
            </a:r>
          </a:p>
        </p:txBody>
      </p:sp>
      <p:sp>
        <p:nvSpPr>
          <p:cNvPr id="3" name="Content Placeholder 2"/>
          <p:cNvSpPr>
            <a:spLocks noGrp="1"/>
          </p:cNvSpPr>
          <p:nvPr>
            <p:ph idx="1"/>
          </p:nvPr>
        </p:nvSpPr>
        <p:spPr>
          <a:xfrm>
            <a:off x="838200" y="2139315"/>
            <a:ext cx="10515600" cy="4351338"/>
          </a:xfrm>
        </p:spPr>
        <p:txBody>
          <a:bodyPr/>
          <a:lstStyle/>
          <a:p>
            <a:pPr marL="0" indent="0">
              <a:lnSpc>
                <a:spcPct val="110000"/>
              </a:lnSpc>
              <a:buNone/>
            </a:pPr>
            <a:r>
              <a:rPr lang="en-US" b="1">
                <a:latin typeface="Times New Roman" panose="02020603050405020304" charset="0"/>
              </a:rPr>
              <a:t>What used to be the hunch or an occasional inspiration gradually becomes a working part of the mind. Being still inexperienced and having just made conscious contact with God, it is not probable that we are going to be inspired at all times. We might pay for this presumption in all sorts of absurd actions and ideas. Nevertheless, we find that our thinking will, as time passes, be more and more on the plane of inspiration. We come to rely upon it. </a:t>
            </a: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15950"/>
            <a:ext cx="10515600" cy="1325563"/>
          </a:xfrm>
        </p:spPr>
        <p:txBody>
          <a:bodyPr/>
          <a:lstStyle/>
          <a:p>
            <a:r>
              <a:rPr lang="en-US">
                <a:latin typeface="Yu Gothic UI Semibold" panose="020B0700000000000000" charset="-128"/>
                <a:ea typeface="Yu Gothic UI Semibold" panose="020B0700000000000000" charset="-128"/>
              </a:rPr>
              <a:t>Page 87 paragraph 1</a:t>
            </a:r>
          </a:p>
        </p:txBody>
      </p:sp>
      <p:sp>
        <p:nvSpPr>
          <p:cNvPr id="3" name="Content Placeholder 2"/>
          <p:cNvSpPr>
            <a:spLocks noGrp="1"/>
          </p:cNvSpPr>
          <p:nvPr>
            <p:ph idx="1"/>
          </p:nvPr>
        </p:nvSpPr>
        <p:spPr>
          <a:xfrm>
            <a:off x="838200" y="2089150"/>
            <a:ext cx="10515600" cy="4351338"/>
          </a:xfrm>
        </p:spPr>
        <p:txBody>
          <a:bodyPr/>
          <a:lstStyle/>
          <a:p>
            <a:pPr marL="0" indent="0">
              <a:lnSpc>
                <a:spcPct val="110000"/>
              </a:lnSpc>
              <a:buNone/>
            </a:pPr>
            <a:r>
              <a:rPr lang="en-US" b="1">
                <a:latin typeface="Times New Roman" panose="02020603050405020304" charset="0"/>
              </a:rPr>
              <a:t>We usually conclude the period of meditation with a prayer that we be shown all through the day what our next step is to be, that we be given whatever we need to take care of such problems. We ask especially for freedom from self-will, and are careful to make no request for ourselves only. We may ask for ourselves, however, if others will be helped. We are careful never to pray for our own selfish ends. Many of us have wasted a lot of time doing that and it doesn't work. You can easily see why.</a:t>
            </a:r>
          </a:p>
          <a:p>
            <a:pPr>
              <a:lnSpc>
                <a:spcPct val="110000"/>
              </a:lnSpc>
            </a:pPr>
            <a:endParaRPr lang="en-US" b="1">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2358390"/>
            <a:ext cx="10515600" cy="4351338"/>
          </a:xfrm>
        </p:spPr>
        <p:txBody>
          <a:bodyPr/>
          <a:lstStyle/>
          <a:p>
            <a:pPr marL="0" indent="0">
              <a:buNone/>
            </a:pPr>
            <a:r>
              <a:rPr lang="en-US" b="1" dirty="0">
                <a:latin typeface="Times New Roman" panose="02020603050405020304" charset="0"/>
                <a:sym typeface="+mn-ea"/>
              </a:rPr>
              <a:t>If you are not an Alcoholic, simply substitute your addiction, affliction, or other compulsive behavior for the words Alcoholic, Alcoholism, or Drinking each time you hear them.</a:t>
            </a:r>
            <a:endParaRPr lang="en-US" b="1" dirty="0">
              <a:latin typeface="Times New Roman" panose="02020603050405020304" charset="0"/>
            </a:endParaRPr>
          </a:p>
          <a:p>
            <a:pPr marL="0" indent="0">
              <a:buNone/>
            </a:pPr>
            <a:endParaRPr lang="en-US" b="1" dirty="0">
              <a:latin typeface="Times New Roman" panose="02020603050405020304" charset="0"/>
            </a:endParaRPr>
          </a:p>
          <a:p>
            <a:pPr marL="0" indent="0">
              <a:buNone/>
            </a:pPr>
            <a:r>
              <a:rPr lang="en-US" b="1" dirty="0">
                <a:latin typeface="Times New Roman" panose="02020603050405020304" charset="0"/>
                <a:sym typeface="+mn-ea"/>
              </a:rPr>
              <a:t>If you stay with us the next few hours and follow the few simple directions from this book, you too will recover from whatever ailment or problem afflicts you.</a:t>
            </a:r>
            <a:endParaRPr lang="en-US" b="1" dirty="0">
              <a:latin typeface="Times New Roman" panose="02020603050405020304" charset="0"/>
            </a:endParaRP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latin typeface="Yu Gothic UI Semibold" panose="020B0700000000000000" charset="-128"/>
                <a:ea typeface="Yu Gothic UI Semibold" panose="020B0700000000000000" charset="-128"/>
                <a:sym typeface="+mn-ea"/>
              </a:rPr>
              <a:t>Step Eleven Exercise</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r>
              <a:rPr b="1" dirty="0">
                <a:latin typeface="Times New Roman" panose="02020603050405020304" charset="0"/>
                <a:sym typeface="+mn-ea"/>
              </a:rPr>
              <a:t>Get quiet and still</a:t>
            </a:r>
            <a:endParaRPr b="1" dirty="0">
              <a:latin typeface="Times New Roman" panose="02020603050405020304" charset="0"/>
            </a:endParaRPr>
          </a:p>
          <a:p>
            <a:endParaRPr lang="en-US" b="1">
              <a:latin typeface="Times New Roman" panose="02020603050405020304" charset="0"/>
            </a:endParaRP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latin typeface="Yu Gothic UI Semibold" panose="020B0700000000000000" charset="-128"/>
                <a:ea typeface="Yu Gothic UI Semibold" panose="020B0700000000000000" charset="-128"/>
                <a:sym typeface="+mn-ea"/>
              </a:rPr>
              <a:t>Step Eleven Exercise</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eaLnBrk="1" hangingPunct="1"/>
            <a:r>
              <a:rPr b="1" dirty="0">
                <a:latin typeface="Times New Roman" panose="02020603050405020304" charset="0"/>
                <a:sym typeface="+mn-ea"/>
              </a:rPr>
              <a:t>Get quiet and still</a:t>
            </a:r>
            <a:endParaRPr b="1" dirty="0">
              <a:latin typeface="Times New Roman" panose="02020603050405020304" charset="0"/>
            </a:endParaRPr>
          </a:p>
          <a:p>
            <a:pPr eaLnBrk="1" hangingPunct="1"/>
            <a:endParaRPr b="1" dirty="0">
              <a:latin typeface="Times New Roman" panose="02020603050405020304" charset="0"/>
            </a:endParaRPr>
          </a:p>
          <a:p>
            <a:pPr eaLnBrk="1" hangingPunct="1"/>
            <a:r>
              <a:rPr b="1" dirty="0">
                <a:latin typeface="Times New Roman" panose="02020603050405020304" charset="0"/>
                <a:sym typeface="+mn-ea"/>
              </a:rPr>
              <a:t>Ask for knowledge of God’s will for your life</a:t>
            </a:r>
            <a:endParaRPr b="1" dirty="0">
              <a:latin typeface="Times New Roman" panose="02020603050405020304" charset="0"/>
            </a:endParaRPr>
          </a:p>
          <a:p>
            <a:endParaRPr lang="en-US" b="1">
              <a:latin typeface="Times New Roman" panose="02020603050405020304" charset="0"/>
            </a:endParaRP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latin typeface="Yu Gothic UI Semibold" panose="020B0700000000000000" charset="-128"/>
                <a:ea typeface="Yu Gothic UI Semibold" panose="020B0700000000000000" charset="-128"/>
                <a:sym typeface="+mn-ea"/>
              </a:rPr>
              <a:t>Step Eleven Exercise</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eaLnBrk="1" hangingPunct="1"/>
            <a:r>
              <a:rPr b="1" dirty="0">
                <a:latin typeface="Times New Roman" panose="02020603050405020304" charset="0"/>
                <a:sym typeface="+mn-ea"/>
              </a:rPr>
              <a:t>Get quiet and still</a:t>
            </a:r>
            <a:endParaRPr b="1" dirty="0">
              <a:latin typeface="Times New Roman" panose="02020603050405020304" charset="0"/>
            </a:endParaRPr>
          </a:p>
          <a:p>
            <a:pPr eaLnBrk="1" hangingPunct="1"/>
            <a:endParaRPr b="1" dirty="0">
              <a:latin typeface="Times New Roman" panose="02020603050405020304" charset="0"/>
            </a:endParaRPr>
          </a:p>
          <a:p>
            <a:pPr eaLnBrk="1" hangingPunct="1"/>
            <a:r>
              <a:rPr b="1" dirty="0">
                <a:latin typeface="Times New Roman" panose="02020603050405020304" charset="0"/>
                <a:sym typeface="+mn-ea"/>
              </a:rPr>
              <a:t>Ask for knowledge of God’s will for your life</a:t>
            </a:r>
            <a:endParaRPr b="1" dirty="0">
              <a:latin typeface="Times New Roman" panose="02020603050405020304" charset="0"/>
            </a:endParaRPr>
          </a:p>
          <a:p>
            <a:pPr eaLnBrk="1" hangingPunct="1"/>
            <a:endParaRPr b="1" dirty="0">
              <a:latin typeface="Times New Roman" panose="02020603050405020304" charset="0"/>
            </a:endParaRPr>
          </a:p>
          <a:p>
            <a:pPr eaLnBrk="1" hangingPunct="1"/>
            <a:r>
              <a:rPr b="1" dirty="0">
                <a:latin typeface="Times New Roman" panose="02020603050405020304" charset="0"/>
                <a:sym typeface="+mn-ea"/>
              </a:rPr>
              <a:t>Write down </a:t>
            </a:r>
            <a:r>
              <a:rPr b="1" u="sng" dirty="0">
                <a:latin typeface="Times New Roman" panose="02020603050405020304" charset="0"/>
                <a:sym typeface="+mn-ea"/>
              </a:rPr>
              <a:t>every</a:t>
            </a:r>
            <a:r>
              <a:rPr b="1" dirty="0">
                <a:latin typeface="Times New Roman" panose="02020603050405020304" charset="0"/>
                <a:sym typeface="+mn-ea"/>
              </a:rPr>
              <a:t> thought that comes</a:t>
            </a:r>
            <a:endParaRPr b="1" dirty="0">
              <a:latin typeface="Times New Roman" panose="02020603050405020304" charset="0"/>
            </a:endParaRPr>
          </a:p>
          <a:p>
            <a:endParaRPr lang="en-US" b="1">
              <a:latin typeface="Times New Roman" panose="02020603050405020304" charset="0"/>
            </a:endParaRP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15620"/>
            <a:ext cx="10515600" cy="1325563"/>
          </a:xfrm>
        </p:spPr>
        <p:txBody>
          <a:bodyPr/>
          <a:lstStyle/>
          <a:p>
            <a:r>
              <a:rPr lang="en-US">
                <a:latin typeface="Yu Gothic UI Semibold" panose="020B0700000000000000" charset="-128"/>
                <a:ea typeface="Yu Gothic UI Semibold" panose="020B0700000000000000" charset="-128"/>
              </a:rPr>
              <a:t>Page 88 paragraph 1-3</a:t>
            </a:r>
          </a:p>
        </p:txBody>
      </p:sp>
      <p:sp>
        <p:nvSpPr>
          <p:cNvPr id="3" name="Content Placeholder 2"/>
          <p:cNvSpPr>
            <a:spLocks noGrp="1"/>
          </p:cNvSpPr>
          <p:nvPr>
            <p:ph idx="1"/>
          </p:nvPr>
        </p:nvSpPr>
        <p:spPr>
          <a:xfrm>
            <a:off x="838200" y="2076450"/>
            <a:ext cx="10515600" cy="4351338"/>
          </a:xfrm>
        </p:spPr>
        <p:txBody>
          <a:bodyPr/>
          <a:lstStyle/>
          <a:p>
            <a:pPr marL="0" indent="0">
              <a:lnSpc>
                <a:spcPct val="190000"/>
              </a:lnSpc>
              <a:buNone/>
            </a:pPr>
            <a:r>
              <a:rPr lang="en-US" b="1">
                <a:latin typeface="Times New Roman" panose="02020603050405020304" charset="0"/>
              </a:rPr>
              <a:t>It works-it really does. </a:t>
            </a:r>
          </a:p>
          <a:p>
            <a:pPr marL="0" indent="0">
              <a:lnSpc>
                <a:spcPct val="90000"/>
              </a:lnSpc>
              <a:buNone/>
            </a:pPr>
            <a:r>
              <a:rPr lang="en-US" b="1">
                <a:latin typeface="Times New Roman" panose="02020603050405020304" charset="0"/>
              </a:rPr>
              <a:t>We alcoholics are undisciplined. So we let God discipline us in a simple way we have just outlined. </a:t>
            </a:r>
          </a:p>
          <a:p>
            <a:pPr marL="0" indent="0">
              <a:lnSpc>
                <a:spcPct val="90000"/>
              </a:lnSpc>
              <a:buNone/>
            </a:pPr>
            <a:r>
              <a:rPr lang="en-US" b="1">
                <a:latin typeface="Times New Roman" panose="02020603050405020304" charset="0"/>
              </a:rPr>
              <a:t>But this is not all. There is action and more action. “Faith without works is dead."</a:t>
            </a: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28650"/>
            <a:ext cx="10515600" cy="1325563"/>
          </a:xfrm>
        </p:spPr>
        <p:txBody>
          <a:bodyPr/>
          <a:lstStyle/>
          <a:p>
            <a:r>
              <a:rPr lang="en-US">
                <a:latin typeface="Yu Gothic UI Semibold" panose="020B0700000000000000" charset="-128"/>
                <a:ea typeface="Yu Gothic UI Semibold" panose="020B0700000000000000" charset="-128"/>
              </a:rPr>
              <a:t>Step 12</a:t>
            </a:r>
          </a:p>
        </p:txBody>
      </p:sp>
      <p:sp>
        <p:nvSpPr>
          <p:cNvPr id="3" name="Content Placeholder 2"/>
          <p:cNvSpPr>
            <a:spLocks noGrp="1"/>
          </p:cNvSpPr>
          <p:nvPr>
            <p:ph idx="1"/>
          </p:nvPr>
        </p:nvSpPr>
        <p:spPr>
          <a:xfrm>
            <a:off x="838200" y="2176780"/>
            <a:ext cx="10515600" cy="4351338"/>
          </a:xfrm>
        </p:spPr>
        <p:txBody>
          <a:bodyPr/>
          <a:lstStyle/>
          <a:p>
            <a:pPr marL="0" indent="0">
              <a:lnSpc>
                <a:spcPct val="100000"/>
              </a:lnSpc>
              <a:buNone/>
            </a:pPr>
            <a:r>
              <a:rPr lang="en-US" sz="3200" b="1">
                <a:latin typeface="Times New Roman" panose="02020603050405020304" charset="0"/>
                <a:sym typeface="+mn-ea"/>
              </a:rPr>
              <a:t>Having had a spiritual awakening as the result of these steps, we tried to carry this message to alcoholics and to practice these principles in all our affairs.</a:t>
            </a:r>
            <a:endParaRPr lang="en-US" sz="3200" b="1">
              <a:latin typeface="Times New Roman" panose="02020603050405020304" charset="0"/>
            </a:endParaRPr>
          </a:p>
          <a:p>
            <a:pPr>
              <a:lnSpc>
                <a:spcPct val="100000"/>
              </a:lnSpc>
            </a:pPr>
            <a:endParaRPr lang="en-US" sz="3200" b="1">
              <a:latin typeface="Times New Roman" panose="02020603050405020304" charset="0"/>
            </a:endParaRP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28650"/>
            <a:ext cx="10515600" cy="1325563"/>
          </a:xfrm>
        </p:spPr>
        <p:txBody>
          <a:bodyPr/>
          <a:lstStyle/>
          <a:p>
            <a:r>
              <a:rPr lang="en-US">
                <a:latin typeface="Yu Gothic UI Semibold" panose="020B0700000000000000" charset="-128"/>
                <a:ea typeface="Yu Gothic UI Semibold" panose="020B0700000000000000" charset="-128"/>
              </a:rPr>
              <a:t>Page 89 paragraph 1</a:t>
            </a:r>
          </a:p>
        </p:txBody>
      </p:sp>
      <p:sp>
        <p:nvSpPr>
          <p:cNvPr id="3" name="Content Placeholder 2"/>
          <p:cNvSpPr>
            <a:spLocks noGrp="1"/>
          </p:cNvSpPr>
          <p:nvPr>
            <p:ph idx="1"/>
          </p:nvPr>
        </p:nvSpPr>
        <p:spPr>
          <a:xfrm>
            <a:off x="838200" y="2114550"/>
            <a:ext cx="10515600" cy="4351338"/>
          </a:xfrm>
        </p:spPr>
        <p:txBody>
          <a:bodyPr/>
          <a:lstStyle/>
          <a:p>
            <a:pPr marL="0" indent="0">
              <a:lnSpc>
                <a:spcPct val="110000"/>
              </a:lnSpc>
              <a:buNone/>
            </a:pPr>
            <a:r>
              <a:rPr lang="en-US" b="1">
                <a:latin typeface="Times New Roman" panose="02020603050405020304" charset="0"/>
              </a:rPr>
              <a:t>Practical experience shows that nothing will so much insure immunity from drinking as intensive work with other alcoholics. It works when other activities fail. This is our </a:t>
            </a:r>
            <a:r>
              <a:rPr lang="en-US" b="1" i="1">
                <a:latin typeface="Times New Roman" panose="02020603050405020304" charset="0"/>
              </a:rPr>
              <a:t>twelfth suggestion</a:t>
            </a:r>
            <a:r>
              <a:rPr lang="en-US" b="1">
                <a:latin typeface="Times New Roman" panose="02020603050405020304" charset="0"/>
              </a:rPr>
              <a:t>: Carry this message to other alcoholics! You can help when no one else can. You can secure their confidence when others fail. Remember they are very ill.</a:t>
            </a: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91 paragraph 3</a:t>
            </a:r>
          </a:p>
        </p:txBody>
      </p:sp>
      <p:sp>
        <p:nvSpPr>
          <p:cNvPr id="3" name="Content Placeholder 2"/>
          <p:cNvSpPr>
            <a:spLocks noGrp="1"/>
          </p:cNvSpPr>
          <p:nvPr>
            <p:ph idx="1"/>
          </p:nvPr>
        </p:nvSpPr>
        <p:spPr/>
        <p:txBody>
          <a:bodyPr/>
          <a:lstStyle/>
          <a:p>
            <a:pPr marL="0" indent="0">
              <a:buNone/>
            </a:pPr>
            <a:r>
              <a:rPr lang="en-US" b="1">
                <a:latin typeface="Times New Roman" panose="02020603050405020304" charset="0"/>
              </a:rPr>
              <a:t>See your man alone, if possible. At first engage in general conversation. After a while, turn the talk to some phase of drinking. Tell him enough about your drinking habits, symptoms, and experiences to encourage him to speak of himself. If he wishes to talk, let them do so. You will thus get a better idea of how you ought to proceed. If he is not communicative, give him a sketch of your drinking career up till the time you quit. But say nothing, for the moment, of how that was accomplished. If he is in a serious mood dwell on the troubles liquor has caused you, being careful not to moralize or lecture. If his mood is light, tell him humorous stories of your escapades. Get him to tell some of his.</a:t>
            </a: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66115"/>
            <a:ext cx="10515600" cy="1325563"/>
          </a:xfrm>
        </p:spPr>
        <p:txBody>
          <a:bodyPr/>
          <a:lstStyle/>
          <a:p>
            <a:r>
              <a:rPr lang="en-US">
                <a:latin typeface="Yu Gothic UI Semibold" panose="020B0700000000000000" charset="-128"/>
                <a:ea typeface="Yu Gothic UI Semibold" panose="020B0700000000000000" charset="-128"/>
              </a:rPr>
              <a:t>Page 94 paragraph 1</a:t>
            </a:r>
          </a:p>
        </p:txBody>
      </p:sp>
      <p:sp>
        <p:nvSpPr>
          <p:cNvPr id="3" name="Content Placeholder 2"/>
          <p:cNvSpPr>
            <a:spLocks noGrp="1"/>
          </p:cNvSpPr>
          <p:nvPr>
            <p:ph idx="1"/>
          </p:nvPr>
        </p:nvSpPr>
        <p:spPr>
          <a:xfrm>
            <a:off x="838200" y="2214880"/>
            <a:ext cx="10515600" cy="4351338"/>
          </a:xfrm>
        </p:spPr>
        <p:txBody>
          <a:bodyPr>
            <a:normAutofit/>
          </a:bodyPr>
          <a:lstStyle/>
          <a:p>
            <a:pPr marL="0" indent="0">
              <a:lnSpc>
                <a:spcPct val="110000"/>
              </a:lnSpc>
              <a:buNone/>
            </a:pPr>
            <a:r>
              <a:rPr lang="en-US" b="1">
                <a:latin typeface="Times New Roman" panose="02020603050405020304" charset="0"/>
              </a:rPr>
              <a:t>Outline the program of action, explain how you made a self-appraisal, how you straightened out your past and why you are now endeavoring to be helpful to him. It is important for him to realize that your attempt to pass this on to him plays a vital part in your own recovery. Actually, he may be helping you more than you are helping him.</a:t>
            </a:r>
          </a:p>
          <a:p>
            <a:pPr>
              <a:lnSpc>
                <a:spcPct val="110000"/>
              </a:lnSpc>
            </a:pPr>
            <a:endParaRPr lang="en-US" b="1">
              <a:latin typeface="Times New Roman" panose="02020603050405020304" charset="0"/>
            </a:endParaRP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90550"/>
            <a:ext cx="10515600" cy="1325563"/>
          </a:xfrm>
        </p:spPr>
        <p:txBody>
          <a:bodyPr/>
          <a:lstStyle/>
          <a:p>
            <a:r>
              <a:rPr lang="en-US">
                <a:latin typeface="Yu Gothic UI Semibold" panose="020B0700000000000000" charset="-128"/>
                <a:ea typeface="Yu Gothic UI Semibold" panose="020B0700000000000000" charset="-128"/>
              </a:rPr>
              <a:t>Page 94 paragraph 1 continued</a:t>
            </a:r>
          </a:p>
        </p:txBody>
      </p:sp>
      <p:sp>
        <p:nvSpPr>
          <p:cNvPr id="3" name="Content Placeholder 2"/>
          <p:cNvSpPr>
            <a:spLocks noGrp="1"/>
          </p:cNvSpPr>
          <p:nvPr>
            <p:ph idx="1"/>
          </p:nvPr>
        </p:nvSpPr>
        <p:spPr>
          <a:xfrm>
            <a:off x="838200" y="2151380"/>
            <a:ext cx="10515600" cy="4351338"/>
          </a:xfrm>
        </p:spPr>
        <p:txBody>
          <a:bodyPr/>
          <a:lstStyle/>
          <a:p>
            <a:pPr marL="0" indent="0">
              <a:lnSpc>
                <a:spcPct val="110000"/>
              </a:lnSpc>
              <a:buNone/>
            </a:pPr>
            <a:r>
              <a:rPr lang="en-US" b="1" dirty="0">
                <a:latin typeface="Times New Roman" panose="02020603050405020304" charset="0"/>
              </a:rPr>
              <a:t>Make it plain he is under no obligation to you, that you hope only that he will try to help other alcoholics when he escapes his own difficulties. Suggest how important it is that he place the welfare of other people ahead of his own. Make it clear that he is under no pressure, that he needn't see you again if he doesn't want to. You should not be offended if he wants to call it off, for </a:t>
            </a:r>
            <a:r>
              <a:rPr lang="en-US" b="1" dirty="0">
                <a:solidFill>
                  <a:srgbClr val="FF0000"/>
                </a:solidFill>
                <a:effectLst>
                  <a:outerShdw blurRad="38100" dist="38100" dir="2700000" algn="tl">
                    <a:srgbClr val="000000">
                      <a:alpha val="43137"/>
                    </a:srgbClr>
                  </a:outerShdw>
                </a:effectLst>
                <a:latin typeface="Times New Roman" panose="02020603050405020304" charset="0"/>
              </a:rPr>
              <a:t>he has helped you more than you have helped him.</a:t>
            </a: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03250"/>
            <a:ext cx="10515600" cy="1325563"/>
          </a:xfrm>
        </p:spPr>
        <p:txBody>
          <a:bodyPr/>
          <a:lstStyle/>
          <a:p>
            <a:r>
              <a:rPr lang="en-US">
                <a:latin typeface="Yu Gothic UI Semibold" panose="020B0700000000000000" charset="-128"/>
                <a:ea typeface="Yu Gothic UI Semibold" panose="020B0700000000000000" charset="-128"/>
              </a:rPr>
              <a:t>Page 94 paragraph 1 continued</a:t>
            </a:r>
          </a:p>
        </p:txBody>
      </p:sp>
      <p:sp>
        <p:nvSpPr>
          <p:cNvPr id="3" name="Content Placeholder 2"/>
          <p:cNvSpPr>
            <a:spLocks noGrp="1"/>
          </p:cNvSpPr>
          <p:nvPr>
            <p:ph idx="1"/>
          </p:nvPr>
        </p:nvSpPr>
        <p:spPr>
          <a:xfrm>
            <a:off x="838200" y="2176780"/>
            <a:ext cx="10515600" cy="4351338"/>
          </a:xfrm>
        </p:spPr>
        <p:txBody>
          <a:bodyPr>
            <a:normAutofit/>
          </a:bodyPr>
          <a:lstStyle/>
          <a:p>
            <a:pPr marL="0" indent="0">
              <a:lnSpc>
                <a:spcPct val="110000"/>
              </a:lnSpc>
              <a:buNone/>
            </a:pPr>
            <a:r>
              <a:rPr lang="en-US" sz="3200" b="1" dirty="0">
                <a:latin typeface="Times New Roman" panose="02020603050405020304" charset="0"/>
              </a:rPr>
              <a:t>If your talk has been sane, quiet and full of human understanding, you have perhaps made a friend. Maybe you have disturbed him about the question of alcoholism. This is all to the good. The more hopeless he feels, the better. He will be more likely to follow your suggestions.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17245"/>
            <a:ext cx="10515600" cy="1325563"/>
          </a:xfrm>
        </p:spPr>
        <p:txBody>
          <a:bodyPr>
            <a:normAutofit/>
          </a:bodyPr>
          <a:lstStyle/>
          <a:p>
            <a:r>
              <a:rPr lang="en-US" dirty="0">
                <a:latin typeface="Yu Gothic UI Semibold" panose="020B0700000000000000" charset="-128"/>
                <a:ea typeface="Yu Gothic UI Semibold" panose="020B0700000000000000" charset="-128"/>
              </a:rPr>
              <a:t>Next to the last paragraph on page 568:</a:t>
            </a:r>
          </a:p>
        </p:txBody>
      </p:sp>
      <p:sp>
        <p:nvSpPr>
          <p:cNvPr id="3" name="Content Placeholder 2"/>
          <p:cNvSpPr>
            <a:spLocks noGrp="1"/>
          </p:cNvSpPr>
          <p:nvPr>
            <p:ph idx="1"/>
          </p:nvPr>
        </p:nvSpPr>
        <p:spPr>
          <a:xfrm>
            <a:off x="838200" y="2649220"/>
            <a:ext cx="10515600" cy="4351338"/>
          </a:xfrm>
        </p:spPr>
        <p:txBody>
          <a:bodyPr/>
          <a:lstStyle/>
          <a:p>
            <a:pPr marL="0" indent="0">
              <a:buNone/>
            </a:pPr>
            <a:r>
              <a:rPr lang="en-US" b="1">
                <a:latin typeface="Times New Roman" panose="02020603050405020304" charset="0"/>
              </a:rPr>
              <a:t>We find that no one need have difficulty with the spirituality of the program. </a:t>
            </a:r>
            <a:r>
              <a:rPr lang="en-US" b="1" i="1">
                <a:latin typeface="Times New Roman" panose="02020603050405020304" charset="0"/>
              </a:rPr>
              <a:t>Willingness, honesty and open mindedness are the essentials of recovery. But these are indispensable. </a:t>
            </a:r>
          </a:p>
          <a:p>
            <a:pPr marL="0" indent="0">
              <a:buNone/>
            </a:pPr>
            <a:endParaRPr lang="en-US" b="1" i="1">
              <a:latin typeface="Times New Roman" panose="02020603050405020304" charset="0"/>
            </a:endParaRPr>
          </a:p>
          <a:p>
            <a:pPr marL="0" indent="0">
              <a:buNone/>
            </a:pPr>
            <a:endParaRPr lang="en-US" b="1">
              <a:latin typeface="Times New Roman" panose="02020603050405020304" charset="0"/>
            </a:endParaRP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95 paragraph 1 line 10</a:t>
            </a:r>
          </a:p>
        </p:txBody>
      </p:sp>
      <p:sp>
        <p:nvSpPr>
          <p:cNvPr id="3" name="Content Placeholder 2"/>
          <p:cNvSpPr>
            <a:spLocks noGrp="1"/>
          </p:cNvSpPr>
          <p:nvPr>
            <p:ph idx="1"/>
          </p:nvPr>
        </p:nvSpPr>
        <p:spPr>
          <a:xfrm>
            <a:off x="838200" y="1690688"/>
            <a:ext cx="10515600" cy="4875212"/>
          </a:xfrm>
        </p:spPr>
        <p:txBody>
          <a:bodyPr>
            <a:normAutofit fontScale="97500"/>
          </a:bodyPr>
          <a:lstStyle/>
          <a:p>
            <a:pPr marL="0" indent="0">
              <a:lnSpc>
                <a:spcPct val="100000"/>
              </a:lnSpc>
              <a:buNone/>
            </a:pPr>
            <a:r>
              <a:rPr lang="en-US" sz="3600" b="1" dirty="0">
                <a:latin typeface="Times New Roman" panose="02020603050405020304" charset="0"/>
              </a:rPr>
              <a:t>Never talk down to an alcoholic from any moral or spiritual hilltop; simply lay out the kit of spiritual tools for his inspection. Show him how they work with you. Offering him friendship and fellowship. Tell him that if he wants to get well you will do anything to help.</a:t>
            </a:r>
          </a:p>
          <a:p>
            <a:pPr marL="0" indent="0">
              <a:lnSpc>
                <a:spcPct val="100000"/>
              </a:lnSpc>
              <a:buNone/>
            </a:pPr>
            <a:endParaRPr lang="en-US" sz="3600" b="1" dirty="0">
              <a:latin typeface="Times New Roman" panose="02020603050405020304" charset="0"/>
            </a:endParaRPr>
          </a:p>
          <a:p>
            <a:pPr marL="0" indent="0">
              <a:lnSpc>
                <a:spcPct val="100000"/>
              </a:lnSpc>
              <a:buNone/>
            </a:pPr>
            <a:endParaRPr lang="en-US" sz="3600" b="1" dirty="0">
              <a:latin typeface="Times New Roman" panose="02020603050405020304" charset="0"/>
            </a:endParaRP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A16C0-A9D5-4608-978A-F4ABE9E6CF84}"/>
              </a:ext>
            </a:extLst>
          </p:cNvPr>
          <p:cNvSpPr>
            <a:spLocks noGrp="1"/>
          </p:cNvSpPr>
          <p:nvPr>
            <p:ph type="title"/>
          </p:nvPr>
        </p:nvSpPr>
        <p:spPr/>
        <p:txBody>
          <a:bodyPr/>
          <a:lstStyle/>
          <a:p>
            <a:r>
              <a:rPr lang="en-US" dirty="0">
                <a:latin typeface="Yu Gothic UI Semibold" panose="020B0700000000000000" charset="-128"/>
                <a:ea typeface="Yu Gothic UI Semibold" panose="020B0700000000000000" charset="-128"/>
              </a:rPr>
              <a:t>Page 95 paragraph 4</a:t>
            </a:r>
            <a:endParaRPr lang="en-US" dirty="0"/>
          </a:p>
        </p:txBody>
      </p:sp>
      <p:sp>
        <p:nvSpPr>
          <p:cNvPr id="3" name="Content Placeholder 2">
            <a:extLst>
              <a:ext uri="{FF2B5EF4-FFF2-40B4-BE49-F238E27FC236}">
                <a16:creationId xmlns:a16="http://schemas.microsoft.com/office/drawing/2014/main" id="{C04185E6-D874-4752-91B0-DA8B9354107E}"/>
              </a:ext>
            </a:extLst>
          </p:cNvPr>
          <p:cNvSpPr>
            <a:spLocks noGrp="1"/>
          </p:cNvSpPr>
          <p:nvPr>
            <p:ph idx="1"/>
          </p:nvPr>
        </p:nvSpPr>
        <p:spPr/>
        <p:txBody>
          <a:bodyPr>
            <a:normAutofit/>
          </a:bodyPr>
          <a:lstStyle/>
          <a:p>
            <a:pPr marL="0" indent="0">
              <a:buNone/>
            </a:pPr>
            <a:r>
              <a:rPr lang="en-US" sz="3200" b="1" dirty="0">
                <a:latin typeface="Times New Roman" panose="02020603050405020304" charset="0"/>
              </a:rPr>
              <a:t>If he thinks he can do the job in some other way, or prefers some other spiritual approach, encourage him to follow his own conscious. We have no monopoly on God; we merely have an approach that worked with us. But point out that we alcoholics have much in common and that you would like, in any case, to be friendly. Let it go at that. </a:t>
            </a:r>
          </a:p>
          <a:p>
            <a:endParaRPr lang="en-US" sz="3200" dirty="0"/>
          </a:p>
        </p:txBody>
      </p:sp>
    </p:spTree>
    <p:extLst>
      <p:ext uri="{BB962C8B-B14F-4D97-AF65-F5344CB8AC3E}">
        <p14:creationId xmlns:p14="http://schemas.microsoft.com/office/powerpoint/2010/main" val="2089791497"/>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66115"/>
            <a:ext cx="10515600" cy="1325563"/>
          </a:xfrm>
        </p:spPr>
        <p:txBody>
          <a:bodyPr/>
          <a:lstStyle/>
          <a:p>
            <a:r>
              <a:rPr lang="en-US">
                <a:latin typeface="Yu Gothic UI Semibold" panose="020B0700000000000000" charset="-128"/>
                <a:ea typeface="Yu Gothic UI Semibold" panose="020B0700000000000000" charset="-128"/>
              </a:rPr>
              <a:t>Page 96 paragraph 1</a:t>
            </a:r>
          </a:p>
        </p:txBody>
      </p:sp>
      <p:sp>
        <p:nvSpPr>
          <p:cNvPr id="3" name="Content Placeholder 2"/>
          <p:cNvSpPr>
            <a:spLocks noGrp="1"/>
          </p:cNvSpPr>
          <p:nvPr>
            <p:ph idx="1"/>
          </p:nvPr>
        </p:nvSpPr>
        <p:spPr>
          <a:xfrm>
            <a:off x="838200" y="2114550"/>
            <a:ext cx="10515600" cy="4351338"/>
          </a:xfrm>
        </p:spPr>
        <p:txBody>
          <a:bodyPr/>
          <a:lstStyle/>
          <a:p>
            <a:pPr marL="0" indent="0">
              <a:lnSpc>
                <a:spcPct val="100000"/>
              </a:lnSpc>
              <a:buNone/>
            </a:pPr>
            <a:r>
              <a:rPr lang="en-US" b="1">
                <a:latin typeface="Times New Roman" panose="02020603050405020304" charset="0"/>
              </a:rPr>
              <a:t>Do not be discouraged if your prospect does not respond at once. Search out another alcoholic and try again. You are sure to find someone desperate enough to accept with eagerness what you offer. We find it a waste of time to keep chasing a man who cannot or will not work with you. If you leave such a person alone, he may soon become convinced that he cannot recover by himself. To spend too much time on any one situation is to deny some other alcoholic an opportunity to live and be happy.</a:t>
            </a: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78180"/>
            <a:ext cx="10515600" cy="1325563"/>
          </a:xfrm>
        </p:spPr>
        <p:txBody>
          <a:bodyPr/>
          <a:lstStyle/>
          <a:p>
            <a:r>
              <a:rPr lang="en-US">
                <a:latin typeface="Yu Gothic UI Semibold" panose="020B0700000000000000" charset="-128"/>
                <a:ea typeface="Yu Gothic UI Semibold" panose="020B0700000000000000" charset="-128"/>
              </a:rPr>
              <a:t>Page 97 last paragraph</a:t>
            </a:r>
          </a:p>
        </p:txBody>
      </p:sp>
      <p:sp>
        <p:nvSpPr>
          <p:cNvPr id="3" name="Content Placeholder 2"/>
          <p:cNvSpPr>
            <a:spLocks noGrp="1"/>
          </p:cNvSpPr>
          <p:nvPr>
            <p:ph idx="1"/>
          </p:nvPr>
        </p:nvSpPr>
        <p:spPr>
          <a:xfrm>
            <a:off x="838200" y="2188845"/>
            <a:ext cx="10515600" cy="4351338"/>
          </a:xfrm>
        </p:spPr>
        <p:txBody>
          <a:bodyPr>
            <a:normAutofit/>
          </a:bodyPr>
          <a:lstStyle/>
          <a:p>
            <a:pPr marL="0" indent="0">
              <a:lnSpc>
                <a:spcPct val="110000"/>
              </a:lnSpc>
              <a:buNone/>
            </a:pPr>
            <a:r>
              <a:rPr lang="en-US" b="1">
                <a:latin typeface="Times New Roman" panose="02020603050405020304" charset="0"/>
              </a:rPr>
              <a:t>For the type of alcoholic who is able and willing to get well, little charity, in the ordinary sense of the word, is needed or wanted. The men who cry for money and shelter before conquering alcohol, are on the wrong track. Yet we do go to great extremes to provide each other with these very things, when such action is warranted. This may seem inconsistent but we think it is not. </a:t>
            </a:r>
          </a:p>
          <a:p>
            <a:pPr marL="0" indent="0">
              <a:lnSpc>
                <a:spcPct val="110000"/>
              </a:lnSpc>
              <a:buNone/>
            </a:pPr>
            <a:endParaRPr lang="en-US" b="1">
              <a:latin typeface="Times New Roman" panose="02020603050405020304" charset="0"/>
            </a:endParaRP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98 paragraph 1 and 2</a:t>
            </a:r>
          </a:p>
        </p:txBody>
      </p:sp>
      <p:sp>
        <p:nvSpPr>
          <p:cNvPr id="3" name="Content Placeholder 2"/>
          <p:cNvSpPr>
            <a:spLocks noGrp="1"/>
          </p:cNvSpPr>
          <p:nvPr>
            <p:ph idx="1"/>
          </p:nvPr>
        </p:nvSpPr>
        <p:spPr/>
        <p:txBody>
          <a:bodyPr>
            <a:normAutofit fontScale="90000" lnSpcReduction="10000"/>
          </a:bodyPr>
          <a:lstStyle/>
          <a:p>
            <a:pPr marL="0" indent="0">
              <a:lnSpc>
                <a:spcPct val="110000"/>
              </a:lnSpc>
              <a:buNone/>
            </a:pPr>
            <a:r>
              <a:rPr lang="en-US" b="1">
                <a:latin typeface="Times New Roman" panose="02020603050405020304" charset="0"/>
                <a:ea typeface="Yu Gothic UI Semibold" panose="020B0700000000000000" charset="-128"/>
              </a:rPr>
              <a:t>It is not the matter of giving that is in question, but when and how to give. That often makes the difference between failure and success. The minute we put our work on a service plane, the alcoholic commences to rely upon our assistance rather than upon God. He clamors for this or that, claiming he cannot master alcohol until his material needs are cared for. Nonsense. Some of us have taken very hard knocks to learn this truth: Job or no job-- wife or no wife-- we simply do not stop drinking so long as we place dependence upon other people ahead of dependence on God.</a:t>
            </a:r>
          </a:p>
          <a:p>
            <a:pPr marL="0" indent="0">
              <a:lnSpc>
                <a:spcPct val="100000"/>
              </a:lnSpc>
              <a:buNone/>
            </a:pPr>
            <a:r>
              <a:rPr lang="en-US" b="1">
                <a:latin typeface="Times New Roman" panose="02020603050405020304" charset="0"/>
                <a:ea typeface="Yu Gothic UI Semibold" panose="020B0700000000000000" charset="-128"/>
              </a:rPr>
              <a:t>Burn the idea into the consciousness of every man that he can get well regardless of anyone. The only condition is that he trust in God and clean house.</a:t>
            </a: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Man-on-the-bed-Alcoholic-number-3"/>
          <p:cNvPicPr>
            <a:picLocks noGrp="1" noChangeAspect="1"/>
          </p:cNvPicPr>
          <p:nvPr>
            <p:ph idx="1"/>
          </p:nvPr>
        </p:nvPicPr>
        <p:blipFill>
          <a:blip r:embed="rId2"/>
          <a:stretch>
            <a:fillRect/>
          </a:stretch>
        </p:blipFill>
        <p:spPr>
          <a:xfrm>
            <a:off x="7620" y="32385"/>
            <a:ext cx="12160885" cy="6790690"/>
          </a:xfrm>
          <a:prstGeom prst="rect">
            <a:avLst/>
          </a:prstGeom>
        </p:spPr>
      </p:pic>
    </p:spTree>
    <p:extLst>
      <p:ext uri="{BB962C8B-B14F-4D97-AF65-F5344CB8AC3E}">
        <p14:creationId xmlns:p14="http://schemas.microsoft.com/office/powerpoint/2010/main" val="4047132245"/>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11026-20BE-412E-8B39-0C8D9CCC0CA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2762758-7A95-4680-B8B3-CEA70334778B}"/>
              </a:ext>
            </a:extLst>
          </p:cNvPr>
          <p:cNvSpPr>
            <a:spLocks noGrp="1"/>
          </p:cNvSpPr>
          <p:nvPr>
            <p:ph idx="1"/>
          </p:nvPr>
        </p:nvSpPr>
        <p:spPr>
          <a:xfrm>
            <a:off x="0" y="1825625"/>
            <a:ext cx="12192000" cy="4351338"/>
          </a:xfrm>
        </p:spPr>
        <p:txBody>
          <a:bodyPr>
            <a:normAutofit/>
          </a:bodyPr>
          <a:lstStyle/>
          <a:p>
            <a:pPr marL="0" indent="0">
              <a:buNone/>
            </a:pPr>
            <a:endParaRPr lang="en-US" sz="5400" i="1" dirty="0">
              <a:latin typeface="Times New Roman" panose="02020603050405020304" pitchFamily="18" charset="0"/>
              <a:cs typeface="Times New Roman" panose="02020603050405020304" pitchFamily="18" charset="0"/>
            </a:endParaRPr>
          </a:p>
          <a:p>
            <a:pPr marL="0" indent="0">
              <a:buNone/>
            </a:pPr>
            <a:r>
              <a:rPr lang="en-US" sz="5400" i="1" dirty="0">
                <a:latin typeface="Times New Roman" panose="02020603050405020304" pitchFamily="18" charset="0"/>
                <a:cs typeface="Times New Roman" panose="02020603050405020304" pitchFamily="18" charset="0"/>
              </a:rPr>
              <a:t>“When we work with others we get better.”</a:t>
            </a:r>
          </a:p>
        </p:txBody>
      </p:sp>
    </p:spTree>
    <p:extLst>
      <p:ext uri="{BB962C8B-B14F-4D97-AF65-F5344CB8AC3E}">
        <p14:creationId xmlns:p14="http://schemas.microsoft.com/office/powerpoint/2010/main" val="1765316790"/>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78815"/>
            <a:ext cx="10515600" cy="1325563"/>
          </a:xfrm>
        </p:spPr>
        <p:txBody>
          <a:bodyPr/>
          <a:lstStyle/>
          <a:p>
            <a:r>
              <a:rPr lang="en-US">
                <a:latin typeface="Yu Gothic UI Semibold" panose="020B0700000000000000" charset="-128"/>
                <a:ea typeface="Yu Gothic UI Semibold" panose="020B0700000000000000" charset="-128"/>
              </a:rPr>
              <a:t>Page 102 paragraph 2</a:t>
            </a:r>
          </a:p>
        </p:txBody>
      </p:sp>
      <p:sp>
        <p:nvSpPr>
          <p:cNvPr id="3" name="Content Placeholder 2"/>
          <p:cNvSpPr>
            <a:spLocks noGrp="1"/>
          </p:cNvSpPr>
          <p:nvPr>
            <p:ph idx="1"/>
          </p:nvPr>
        </p:nvSpPr>
        <p:spPr>
          <a:xfrm>
            <a:off x="838200" y="2202180"/>
            <a:ext cx="10515600" cy="4351338"/>
          </a:xfrm>
        </p:spPr>
        <p:txBody>
          <a:bodyPr/>
          <a:lstStyle/>
          <a:p>
            <a:pPr marL="0" indent="0">
              <a:lnSpc>
                <a:spcPct val="110000"/>
              </a:lnSpc>
              <a:buNone/>
            </a:pPr>
            <a:r>
              <a:rPr lang="en-US" b="1">
                <a:latin typeface="Times New Roman" panose="02020603050405020304" charset="0"/>
              </a:rPr>
              <a:t>Your job now is to be at the place where you may be of maximum helpfulness to others, so never hesitate to go anywhere if you can be helpful. You should not hesitate to visit the most sordid spot on earth on such an errand. Keep on the firing line of life with these motives and God will keep you unharmed.</a:t>
            </a: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Step 12 Suggestions</a:t>
            </a:r>
          </a:p>
        </p:txBody>
      </p:sp>
      <p:sp>
        <p:nvSpPr>
          <p:cNvPr id="3" name="Content Placeholder 2"/>
          <p:cNvSpPr>
            <a:spLocks noGrp="1"/>
          </p:cNvSpPr>
          <p:nvPr>
            <p:ph idx="1"/>
          </p:nvPr>
        </p:nvSpPr>
        <p:spPr/>
        <p:txBody>
          <a:bodyPr/>
          <a:lstStyle/>
          <a:p>
            <a:r>
              <a:rPr b="1" dirty="0">
                <a:latin typeface="Times New Roman" panose="02020603050405020304" charset="0"/>
                <a:sym typeface="+mn-ea"/>
              </a:rPr>
              <a:t>Show an interest in them</a:t>
            </a:r>
            <a:endParaRPr b="1" dirty="0">
              <a:latin typeface="Times New Roman" panose="02020603050405020304" charset="0"/>
            </a:endParaRPr>
          </a:p>
          <a:p>
            <a:endParaRPr lang="en-US" b="1">
              <a:latin typeface="Times New Roman" panose="02020603050405020304" charset="0"/>
            </a:endParaRPr>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C8CB6-D3E4-4151-9059-67384200696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74D08CE-614A-413A-981B-8854E910412D}"/>
              </a:ext>
            </a:extLst>
          </p:cNvPr>
          <p:cNvSpPr>
            <a:spLocks noGrp="1"/>
          </p:cNvSpPr>
          <p:nvPr>
            <p:ph idx="1"/>
          </p:nvPr>
        </p:nvSpPr>
        <p:spPr/>
        <p:txBody>
          <a:bodyPr>
            <a:normAutofit/>
          </a:bodyPr>
          <a:lstStyle/>
          <a:p>
            <a:pPr marL="0" indent="0">
              <a:buNone/>
            </a:pPr>
            <a:r>
              <a:rPr lang="en-US" sz="4800" i="1" dirty="0">
                <a:latin typeface="Times New Roman" panose="02020603050405020304" pitchFamily="18" charset="0"/>
                <a:cs typeface="Times New Roman" panose="02020603050405020304" pitchFamily="18" charset="0"/>
              </a:rPr>
              <a:t>“Our chief responsibility to the newcomer is an adequate presentation of the program.”</a:t>
            </a:r>
          </a:p>
          <a:p>
            <a:pPr marL="0" indent="0">
              <a:buNone/>
            </a:pPr>
            <a:r>
              <a:rPr lang="en-US" sz="4800" i="1" dirty="0">
                <a:latin typeface="Times New Roman" panose="02020603050405020304" pitchFamily="18" charset="0"/>
                <a:cs typeface="Times New Roman" panose="02020603050405020304" pitchFamily="18" charset="0"/>
              </a:rPr>
              <a:t>							</a:t>
            </a:r>
          </a:p>
          <a:p>
            <a:pPr marL="0" indent="0">
              <a:buNone/>
            </a:pPr>
            <a:r>
              <a:rPr lang="en-US" sz="4800" i="1" dirty="0">
                <a:latin typeface="Times New Roman" panose="02020603050405020304" pitchFamily="18" charset="0"/>
                <a:cs typeface="Times New Roman" panose="02020603050405020304" pitchFamily="18" charset="0"/>
              </a:rPr>
              <a:t>						     - </a:t>
            </a:r>
            <a:r>
              <a:rPr lang="en-US" sz="4800" dirty="0">
                <a:latin typeface="Times New Roman" panose="02020603050405020304" pitchFamily="18" charset="0"/>
                <a:cs typeface="Times New Roman" panose="02020603050405020304" pitchFamily="18" charset="0"/>
              </a:rPr>
              <a:t>Bill W.</a:t>
            </a:r>
            <a:endParaRPr lang="en-US" sz="4800" i="1"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69ABB582-C93C-4B83-AAB1-C9983AD541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1238" y="4248430"/>
            <a:ext cx="1709735" cy="2175669"/>
          </a:xfrm>
          <a:prstGeom prst="rect">
            <a:avLst/>
          </a:prstGeom>
        </p:spPr>
      </p:pic>
    </p:spTree>
    <p:extLst>
      <p:ext uri="{BB962C8B-B14F-4D97-AF65-F5344CB8AC3E}">
        <p14:creationId xmlns:p14="http://schemas.microsoft.com/office/powerpoint/2010/main" val="42925281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Last paragraph on page 568</a:t>
            </a:r>
          </a:p>
        </p:txBody>
      </p:sp>
      <p:sp>
        <p:nvSpPr>
          <p:cNvPr id="3" name="Content Placeholder 2"/>
          <p:cNvSpPr>
            <a:spLocks noGrp="1"/>
          </p:cNvSpPr>
          <p:nvPr>
            <p:ph idx="1"/>
          </p:nvPr>
        </p:nvSpPr>
        <p:spPr>
          <a:xfrm>
            <a:off x="838200" y="2245360"/>
            <a:ext cx="10515600" cy="4351338"/>
          </a:xfrm>
        </p:spPr>
        <p:txBody>
          <a:bodyPr/>
          <a:lstStyle/>
          <a:p>
            <a:pPr marL="0" indent="0">
              <a:buNone/>
            </a:pPr>
            <a:r>
              <a:rPr lang="en-US" b="1" i="1">
                <a:latin typeface="Times New Roman" panose="02020603050405020304" charset="0"/>
                <a:sym typeface="+mn-ea"/>
              </a:rPr>
              <a:t>“There is a principle which is a bar against all information, which is proof against all arguments and which cannot fail to keep a man in everlasting ignorance-- that principle is contempt prior to investigation.”</a:t>
            </a:r>
            <a:r>
              <a:rPr lang="en-US" b="1">
                <a:latin typeface="Times New Roman" panose="02020603050405020304" charset="0"/>
                <a:sym typeface="+mn-ea"/>
              </a:rPr>
              <a:t> -- Herbert Spencer</a:t>
            </a:r>
            <a:endParaRPr lang="en-US" b="1">
              <a:latin typeface="Times New Roman" panose="02020603050405020304" charset="0"/>
            </a:endParaRPr>
          </a:p>
          <a:p>
            <a:endParaRPr lang="en-US"/>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atin typeface="Yu Gothic UI Semibold" panose="020B0700000000000000" charset="-128"/>
                <a:ea typeface="Yu Gothic UI Semibold" panose="020B0700000000000000" charset="-128"/>
                <a:sym typeface="+mn-ea"/>
              </a:rPr>
              <a:t>Step 12 Suggestions</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eaLnBrk="1" hangingPunct="1"/>
            <a:r>
              <a:rPr b="1" dirty="0">
                <a:latin typeface="Times New Roman" panose="02020603050405020304" charset="0"/>
                <a:sym typeface="+mn-ea"/>
              </a:rPr>
              <a:t>Show an interest in them</a:t>
            </a:r>
            <a:endParaRPr b="1" dirty="0">
              <a:latin typeface="Times New Roman" panose="02020603050405020304" charset="0"/>
            </a:endParaRPr>
          </a:p>
          <a:p>
            <a:pPr eaLnBrk="1" hangingPunct="1"/>
            <a:endParaRPr b="1" dirty="0">
              <a:latin typeface="Times New Roman" panose="02020603050405020304" charset="0"/>
            </a:endParaRPr>
          </a:p>
          <a:p>
            <a:pPr eaLnBrk="1" hangingPunct="1"/>
            <a:r>
              <a:rPr b="1" dirty="0">
                <a:latin typeface="Times New Roman" panose="02020603050405020304" charset="0"/>
                <a:sym typeface="+mn-ea"/>
              </a:rPr>
              <a:t>Get </a:t>
            </a:r>
            <a:r>
              <a:rPr b="1" i="1" dirty="0">
                <a:latin typeface="Times New Roman" panose="02020603050405020304" charset="0"/>
                <a:sym typeface="+mn-ea"/>
              </a:rPr>
              <a:t>their</a:t>
            </a:r>
            <a:r>
              <a:rPr b="1" dirty="0">
                <a:latin typeface="Times New Roman" panose="02020603050405020304" charset="0"/>
                <a:sym typeface="+mn-ea"/>
              </a:rPr>
              <a:t> phone number</a:t>
            </a:r>
            <a:endParaRPr lang="en-US" b="1">
              <a:latin typeface="Times New Roman" panose="02020603050405020304" charset="0"/>
            </a:endParaRPr>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atin typeface="Yu Gothic UI Semibold" panose="020B0700000000000000" charset="-128"/>
                <a:ea typeface="Yu Gothic UI Semibold" panose="020B0700000000000000" charset="-128"/>
                <a:sym typeface="+mn-ea"/>
              </a:rPr>
              <a:t>Step 12 Suggestions</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eaLnBrk="1" hangingPunct="1"/>
            <a:r>
              <a:rPr b="1" dirty="0">
                <a:latin typeface="Times New Roman" panose="02020603050405020304" charset="0"/>
                <a:sym typeface="+mn-ea"/>
              </a:rPr>
              <a:t>Show an interest in them</a:t>
            </a:r>
            <a:endParaRPr b="1" dirty="0">
              <a:latin typeface="Times New Roman" panose="02020603050405020304" charset="0"/>
            </a:endParaRPr>
          </a:p>
          <a:p>
            <a:pPr eaLnBrk="1" hangingPunct="1"/>
            <a:endParaRPr b="1" dirty="0">
              <a:latin typeface="Times New Roman" panose="02020603050405020304" charset="0"/>
            </a:endParaRPr>
          </a:p>
          <a:p>
            <a:pPr eaLnBrk="1" hangingPunct="1"/>
            <a:r>
              <a:rPr b="1" dirty="0">
                <a:latin typeface="Times New Roman" panose="02020603050405020304" charset="0"/>
                <a:sym typeface="+mn-ea"/>
              </a:rPr>
              <a:t>Get </a:t>
            </a:r>
            <a:r>
              <a:rPr b="1" i="1" dirty="0">
                <a:latin typeface="Times New Roman" panose="02020603050405020304" charset="0"/>
                <a:sym typeface="+mn-ea"/>
              </a:rPr>
              <a:t>their</a:t>
            </a:r>
            <a:r>
              <a:rPr b="1" dirty="0">
                <a:latin typeface="Times New Roman" panose="02020603050405020304" charset="0"/>
                <a:sym typeface="+mn-ea"/>
              </a:rPr>
              <a:t> phone number</a:t>
            </a:r>
            <a:endParaRPr b="1" dirty="0">
              <a:latin typeface="Times New Roman" panose="02020603050405020304" charset="0"/>
            </a:endParaRPr>
          </a:p>
          <a:p>
            <a:pPr eaLnBrk="1" hangingPunct="1"/>
            <a:endParaRPr b="1" dirty="0">
              <a:latin typeface="Times New Roman" panose="02020603050405020304" charset="0"/>
            </a:endParaRPr>
          </a:p>
          <a:p>
            <a:pPr eaLnBrk="1" hangingPunct="1"/>
            <a:r>
              <a:rPr b="1" dirty="0">
                <a:latin typeface="Times New Roman" panose="02020603050405020304" charset="0"/>
                <a:sym typeface="+mn-ea"/>
              </a:rPr>
              <a:t>Assume they want help</a:t>
            </a:r>
            <a:endParaRPr b="1" dirty="0">
              <a:latin typeface="Times New Roman" panose="02020603050405020304" charset="0"/>
            </a:endParaRPr>
          </a:p>
          <a:p>
            <a:endParaRPr lang="en-US" b="1">
              <a:latin typeface="Times New Roman" panose="02020603050405020304" charset="0"/>
            </a:endParaRPr>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sym typeface="+mn-ea"/>
              </a:rPr>
              <a:t>Step 12 Suggestions</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eaLnBrk="1" hangingPunct="1"/>
            <a:r>
              <a:rPr b="1" dirty="0">
                <a:latin typeface="Times New Roman" panose="02020603050405020304" charset="0"/>
                <a:sym typeface="+mn-ea"/>
              </a:rPr>
              <a:t>Show an interest in them</a:t>
            </a:r>
            <a:endParaRPr b="1" dirty="0">
              <a:latin typeface="Times New Roman" panose="02020603050405020304" charset="0"/>
            </a:endParaRPr>
          </a:p>
          <a:p>
            <a:pPr eaLnBrk="1" hangingPunct="1"/>
            <a:endParaRPr b="1" dirty="0">
              <a:latin typeface="Times New Roman" panose="02020603050405020304" charset="0"/>
            </a:endParaRPr>
          </a:p>
          <a:p>
            <a:pPr eaLnBrk="1" hangingPunct="1"/>
            <a:r>
              <a:rPr b="1" dirty="0">
                <a:latin typeface="Times New Roman" panose="02020603050405020304" charset="0"/>
                <a:sym typeface="+mn-ea"/>
              </a:rPr>
              <a:t>Get </a:t>
            </a:r>
            <a:r>
              <a:rPr b="1" i="1" dirty="0">
                <a:latin typeface="Times New Roman" panose="02020603050405020304" charset="0"/>
                <a:sym typeface="+mn-ea"/>
              </a:rPr>
              <a:t>their</a:t>
            </a:r>
            <a:r>
              <a:rPr b="1" dirty="0">
                <a:latin typeface="Times New Roman" panose="02020603050405020304" charset="0"/>
                <a:sym typeface="+mn-ea"/>
              </a:rPr>
              <a:t> phone number</a:t>
            </a:r>
            <a:endParaRPr b="1" dirty="0">
              <a:latin typeface="Times New Roman" panose="02020603050405020304" charset="0"/>
            </a:endParaRPr>
          </a:p>
          <a:p>
            <a:pPr eaLnBrk="1" hangingPunct="1"/>
            <a:endParaRPr b="1" dirty="0">
              <a:latin typeface="Times New Roman" panose="02020603050405020304" charset="0"/>
            </a:endParaRPr>
          </a:p>
          <a:p>
            <a:pPr eaLnBrk="1" hangingPunct="1"/>
            <a:r>
              <a:rPr b="1" dirty="0">
                <a:latin typeface="Times New Roman" panose="02020603050405020304" charset="0"/>
                <a:sym typeface="+mn-ea"/>
              </a:rPr>
              <a:t>Assume they want help</a:t>
            </a:r>
            <a:endParaRPr b="1" dirty="0">
              <a:latin typeface="Times New Roman" panose="02020603050405020304" charset="0"/>
            </a:endParaRPr>
          </a:p>
          <a:p>
            <a:pPr eaLnBrk="1" hangingPunct="1"/>
            <a:endParaRPr b="1" dirty="0">
              <a:latin typeface="Times New Roman" panose="02020603050405020304" charset="0"/>
            </a:endParaRPr>
          </a:p>
          <a:p>
            <a:pPr eaLnBrk="1" hangingPunct="1"/>
            <a:r>
              <a:rPr b="1" dirty="0">
                <a:latin typeface="Times New Roman" panose="02020603050405020304" charset="0"/>
                <a:sym typeface="+mn-ea"/>
              </a:rPr>
              <a:t>Use your sponsor</a:t>
            </a:r>
            <a:endParaRPr lang="en-US" b="1">
              <a:latin typeface="Times New Roman" panose="02020603050405020304" charset="0"/>
            </a:endParaRPr>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atin typeface="Yu Gothic UI Semibold" panose="020B0700000000000000" charset="-128"/>
                <a:ea typeface="Yu Gothic UI Semibold" panose="020B0700000000000000" charset="-128"/>
                <a:sym typeface="+mn-ea"/>
              </a:rPr>
              <a:t>Step 12 Suggestions</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r>
              <a:rPr b="1" dirty="0">
                <a:latin typeface="Times New Roman" panose="02020603050405020304" charset="0"/>
                <a:sym typeface="+mn-ea"/>
              </a:rPr>
              <a:t>Use the literature, use this step study.</a:t>
            </a:r>
            <a:endParaRPr lang="en-US" b="1">
              <a:latin typeface="Times New Roman" panose="02020603050405020304" charset="0"/>
            </a:endParaRP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atin typeface="Yu Gothic UI Semibold" panose="020B0700000000000000" charset="-128"/>
                <a:ea typeface="Yu Gothic UI Semibold" panose="020B0700000000000000" charset="-128"/>
                <a:sym typeface="+mn-ea"/>
              </a:rPr>
              <a:t>Step 12 Suggestions</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eaLnBrk="1" hangingPunct="1"/>
            <a:r>
              <a:rPr b="1" dirty="0">
                <a:latin typeface="Times New Roman" panose="02020603050405020304" charset="0"/>
                <a:sym typeface="+mn-ea"/>
              </a:rPr>
              <a:t>Use the literature, use this step study.</a:t>
            </a:r>
            <a:endParaRPr b="1" dirty="0">
              <a:latin typeface="Times New Roman" panose="02020603050405020304" charset="0"/>
            </a:endParaRPr>
          </a:p>
          <a:p>
            <a:pPr eaLnBrk="1" hangingPunct="1"/>
            <a:endParaRPr b="1" dirty="0">
              <a:latin typeface="Times New Roman" panose="02020603050405020304" charset="0"/>
            </a:endParaRPr>
          </a:p>
          <a:p>
            <a:pPr eaLnBrk="1" hangingPunct="1"/>
            <a:r>
              <a:rPr b="1" dirty="0">
                <a:latin typeface="Times New Roman" panose="02020603050405020304" charset="0"/>
                <a:sym typeface="+mn-ea"/>
              </a:rPr>
              <a:t>Work with the willing and be encouraging.</a:t>
            </a:r>
            <a:endParaRPr lang="en-US" b="1">
              <a:latin typeface="Times New Roman" panose="02020603050405020304" charset="0"/>
            </a:endParaRPr>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atin typeface="Yu Gothic UI Semibold" panose="020B0700000000000000" charset="-128"/>
                <a:ea typeface="Yu Gothic UI Semibold" panose="020B0700000000000000" charset="-128"/>
                <a:sym typeface="+mn-ea"/>
              </a:rPr>
              <a:t>Step 12 Suggestions</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eaLnBrk="1" hangingPunct="1"/>
            <a:r>
              <a:rPr b="1" dirty="0">
                <a:latin typeface="Times New Roman" panose="02020603050405020304" charset="0"/>
                <a:sym typeface="+mn-ea"/>
              </a:rPr>
              <a:t>Use the literature, use this step study.</a:t>
            </a:r>
            <a:endParaRPr b="1" dirty="0">
              <a:latin typeface="Times New Roman" panose="02020603050405020304" charset="0"/>
            </a:endParaRPr>
          </a:p>
          <a:p>
            <a:pPr eaLnBrk="1" hangingPunct="1"/>
            <a:endParaRPr b="1" dirty="0">
              <a:latin typeface="Times New Roman" panose="02020603050405020304" charset="0"/>
            </a:endParaRPr>
          </a:p>
          <a:p>
            <a:pPr eaLnBrk="1" hangingPunct="1"/>
            <a:r>
              <a:rPr b="1" dirty="0">
                <a:latin typeface="Times New Roman" panose="02020603050405020304" charset="0"/>
                <a:sym typeface="+mn-ea"/>
              </a:rPr>
              <a:t>Work with the willing and be encouraging.</a:t>
            </a:r>
            <a:endParaRPr b="1" dirty="0">
              <a:latin typeface="Times New Roman" panose="02020603050405020304" charset="0"/>
            </a:endParaRPr>
          </a:p>
          <a:p>
            <a:pPr eaLnBrk="1" hangingPunct="1"/>
            <a:endParaRPr b="1" dirty="0">
              <a:latin typeface="Times New Roman" panose="02020603050405020304" charset="0"/>
            </a:endParaRPr>
          </a:p>
          <a:p>
            <a:pPr eaLnBrk="1" hangingPunct="1"/>
            <a:r>
              <a:rPr b="1" dirty="0">
                <a:latin typeface="Times New Roman" panose="02020603050405020304" charset="0"/>
                <a:sym typeface="+mn-ea"/>
              </a:rPr>
              <a:t>PRAY!</a:t>
            </a:r>
            <a:endParaRPr lang="en-US" b="1">
              <a:latin typeface="Times New Roman" panose="02020603050405020304" charset="0"/>
            </a:endParaRPr>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atin typeface="Yu Gothic UI Semibold" panose="020B0700000000000000" charset="-128"/>
                <a:ea typeface="Yu Gothic UI Semibold" panose="020B0700000000000000" charset="-128"/>
                <a:sym typeface="+mn-ea"/>
              </a:rPr>
              <a:t>Step 12 Suggestions</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eaLnBrk="1" hangingPunct="1"/>
            <a:r>
              <a:rPr b="1" dirty="0">
                <a:latin typeface="Times New Roman" panose="02020603050405020304" charset="0"/>
                <a:sym typeface="+mn-ea"/>
              </a:rPr>
              <a:t>Use the literature, use this step study.</a:t>
            </a:r>
            <a:endParaRPr b="1" dirty="0">
              <a:latin typeface="Times New Roman" panose="02020603050405020304" charset="0"/>
            </a:endParaRPr>
          </a:p>
          <a:p>
            <a:pPr eaLnBrk="1" hangingPunct="1"/>
            <a:endParaRPr b="1" dirty="0">
              <a:latin typeface="Times New Roman" panose="02020603050405020304" charset="0"/>
            </a:endParaRPr>
          </a:p>
          <a:p>
            <a:pPr eaLnBrk="1" hangingPunct="1"/>
            <a:r>
              <a:rPr b="1" dirty="0">
                <a:latin typeface="Times New Roman" panose="02020603050405020304" charset="0"/>
                <a:sym typeface="+mn-ea"/>
              </a:rPr>
              <a:t>Work with the willing and be encouraging</a:t>
            </a:r>
            <a:endParaRPr b="1" dirty="0">
              <a:latin typeface="Times New Roman" panose="02020603050405020304" charset="0"/>
            </a:endParaRPr>
          </a:p>
          <a:p>
            <a:pPr eaLnBrk="1" hangingPunct="1"/>
            <a:endParaRPr b="1" dirty="0">
              <a:latin typeface="Times New Roman" panose="02020603050405020304" charset="0"/>
            </a:endParaRPr>
          </a:p>
          <a:p>
            <a:pPr eaLnBrk="1" hangingPunct="1"/>
            <a:r>
              <a:rPr b="1" dirty="0">
                <a:latin typeface="Times New Roman" panose="02020603050405020304" charset="0"/>
                <a:sym typeface="+mn-ea"/>
              </a:rPr>
              <a:t>PRAY!</a:t>
            </a:r>
            <a:endParaRPr b="1" dirty="0">
              <a:latin typeface="Times New Roman" panose="02020603050405020304" charset="0"/>
            </a:endParaRPr>
          </a:p>
          <a:p>
            <a:pPr eaLnBrk="1" hangingPunct="1"/>
            <a:endParaRPr b="1" dirty="0">
              <a:latin typeface="Times New Roman" panose="02020603050405020304" charset="0"/>
            </a:endParaRPr>
          </a:p>
          <a:p>
            <a:pPr eaLnBrk="1" hangingPunct="1"/>
            <a:r>
              <a:rPr b="1" dirty="0">
                <a:latin typeface="Times New Roman" panose="02020603050405020304" charset="0"/>
                <a:sym typeface="+mn-ea"/>
              </a:rPr>
              <a:t>Get them started on the steps immediately! There may only be a small window of opportunity.</a:t>
            </a:r>
            <a:endParaRPr lang="en-US" b="1">
              <a:latin typeface="Times New Roman" panose="02020603050405020304" charset="0"/>
            </a:endParaRPr>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atin typeface="Yu Gothic UI Semibold" panose="020B0700000000000000" charset="-128"/>
                <a:ea typeface="Yu Gothic UI Semibold" panose="020B0700000000000000" charset="-128"/>
                <a:sym typeface="+mn-ea"/>
              </a:rPr>
              <a:t>Step 12 Suggestions</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r>
              <a:rPr b="1" dirty="0">
                <a:latin typeface="Times New Roman" panose="02020603050405020304" charset="0"/>
                <a:sym typeface="+mn-ea"/>
              </a:rPr>
              <a:t>You don’t need to be their sponsor to be helpful.</a:t>
            </a:r>
            <a:endParaRPr lang="en-US" b="1">
              <a:latin typeface="Times New Roman" panose="02020603050405020304" charset="0"/>
            </a:endParaRPr>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atin typeface="Yu Gothic UI Semibold" panose="020B0700000000000000" charset="-128"/>
                <a:ea typeface="Yu Gothic UI Semibold" panose="020B0700000000000000" charset="-128"/>
                <a:sym typeface="+mn-ea"/>
              </a:rPr>
              <a:t>Step 12 Suggestions</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eaLnBrk="1" hangingPunct="1"/>
            <a:r>
              <a:rPr b="1" dirty="0">
                <a:latin typeface="Times New Roman" panose="02020603050405020304" charset="0"/>
                <a:sym typeface="+mn-ea"/>
              </a:rPr>
              <a:t>You don’t need to be their sponsor to be helpful.</a:t>
            </a:r>
            <a:endParaRPr b="1" dirty="0">
              <a:latin typeface="Times New Roman" panose="02020603050405020304" charset="0"/>
            </a:endParaRPr>
          </a:p>
          <a:p>
            <a:pPr eaLnBrk="1" hangingPunct="1"/>
            <a:endParaRPr b="1" dirty="0">
              <a:latin typeface="Times New Roman" panose="02020603050405020304" charset="0"/>
            </a:endParaRPr>
          </a:p>
          <a:p>
            <a:pPr eaLnBrk="1" hangingPunct="1"/>
            <a:r>
              <a:rPr b="1" dirty="0">
                <a:latin typeface="Times New Roman" panose="02020603050405020304" charset="0"/>
                <a:sym typeface="+mn-ea"/>
              </a:rPr>
              <a:t>If you don’t hear the solution, bring it.</a:t>
            </a:r>
            <a:endParaRPr lang="en-US" b="1">
              <a:latin typeface="Times New Roman" panose="02020603050405020304" charset="0"/>
            </a:endParaRPr>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atin typeface="Yu Gothic UI Semibold" panose="020B0700000000000000" charset="-128"/>
                <a:ea typeface="Yu Gothic UI Semibold" panose="020B0700000000000000" charset="-128"/>
                <a:sym typeface="+mn-ea"/>
              </a:rPr>
              <a:t>Step 12 Suggestions</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eaLnBrk="1" hangingPunct="1"/>
            <a:r>
              <a:rPr b="1" dirty="0">
                <a:latin typeface="Times New Roman" panose="02020603050405020304" charset="0"/>
                <a:sym typeface="+mn-ea"/>
              </a:rPr>
              <a:t>You don’t need to be their sponsor to be helpful.</a:t>
            </a:r>
            <a:endParaRPr b="1" dirty="0">
              <a:latin typeface="Times New Roman" panose="02020603050405020304" charset="0"/>
            </a:endParaRPr>
          </a:p>
          <a:p>
            <a:pPr eaLnBrk="1" hangingPunct="1"/>
            <a:endParaRPr b="1" dirty="0">
              <a:latin typeface="Times New Roman" panose="02020603050405020304" charset="0"/>
            </a:endParaRPr>
          </a:p>
          <a:p>
            <a:pPr eaLnBrk="1" hangingPunct="1"/>
            <a:r>
              <a:rPr b="1" dirty="0">
                <a:latin typeface="Times New Roman" panose="02020603050405020304" charset="0"/>
                <a:sym typeface="+mn-ea"/>
              </a:rPr>
              <a:t>If you don’t hear the solution, bring it.</a:t>
            </a:r>
            <a:endParaRPr b="1" dirty="0">
              <a:latin typeface="Times New Roman" panose="02020603050405020304" charset="0"/>
            </a:endParaRPr>
          </a:p>
          <a:p>
            <a:pPr eaLnBrk="1" hangingPunct="1"/>
            <a:endParaRPr b="1" dirty="0">
              <a:latin typeface="Times New Roman" panose="02020603050405020304" charset="0"/>
            </a:endParaRPr>
          </a:p>
          <a:p>
            <a:pPr eaLnBrk="1" hangingPunct="1"/>
            <a:r>
              <a:rPr lang="en-US" b="1" dirty="0">
                <a:latin typeface="Times New Roman" panose="02020603050405020304" charset="0"/>
                <a:sym typeface="+mn-ea"/>
              </a:rPr>
              <a:t>Don’t </a:t>
            </a:r>
            <a:r>
              <a:rPr b="1" dirty="0">
                <a:latin typeface="Times New Roman" panose="02020603050405020304" charset="0"/>
                <a:sym typeface="+mn-ea"/>
              </a:rPr>
              <a:t>ever, ever, EVER give up on anyone.</a:t>
            </a:r>
            <a:endParaRPr lang="en-US" b="1" dirty="0">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2277745"/>
            <a:ext cx="10515600" cy="4351338"/>
          </a:xfrm>
        </p:spPr>
        <p:txBody>
          <a:bodyPr/>
          <a:lstStyle/>
          <a:p>
            <a:pPr marL="0" indent="0">
              <a:buNone/>
            </a:pPr>
            <a:r>
              <a:rPr lang="en-US" sz="3200" b="1">
                <a:latin typeface="Times New Roman" panose="02020603050405020304" charset="0"/>
              </a:rPr>
              <a:t>Let’s begin with a moment of silence to pray for Honesty, Open Mindedness, and Willingness. </a:t>
            </a:r>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sym typeface="+mn-ea"/>
              </a:rPr>
              <a:t>Step 12 Suggestions</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a:xfrm>
            <a:off x="838200" y="1878965"/>
            <a:ext cx="10515600" cy="4351338"/>
          </a:xfrm>
        </p:spPr>
        <p:txBody>
          <a:bodyPr/>
          <a:lstStyle/>
          <a:p>
            <a:pPr eaLnBrk="1" hangingPunct="1"/>
            <a:r>
              <a:rPr b="1" dirty="0">
                <a:latin typeface="Times New Roman" panose="02020603050405020304" charset="0"/>
                <a:sym typeface="+mn-ea"/>
              </a:rPr>
              <a:t>You don’t need to be their sponsor to be helpful.</a:t>
            </a:r>
            <a:endParaRPr b="1" dirty="0">
              <a:latin typeface="Times New Roman" panose="02020603050405020304" charset="0"/>
            </a:endParaRPr>
          </a:p>
          <a:p>
            <a:pPr eaLnBrk="1" hangingPunct="1"/>
            <a:endParaRPr b="1" dirty="0">
              <a:latin typeface="Times New Roman" panose="02020603050405020304" charset="0"/>
            </a:endParaRPr>
          </a:p>
          <a:p>
            <a:pPr eaLnBrk="1" hangingPunct="1"/>
            <a:r>
              <a:rPr b="1" dirty="0">
                <a:latin typeface="Times New Roman" panose="02020603050405020304" charset="0"/>
                <a:sym typeface="+mn-ea"/>
              </a:rPr>
              <a:t>If you don’t hear the solution, bring it.</a:t>
            </a:r>
            <a:endParaRPr b="1" dirty="0">
              <a:latin typeface="Times New Roman" panose="02020603050405020304" charset="0"/>
            </a:endParaRPr>
          </a:p>
          <a:p>
            <a:pPr eaLnBrk="1" hangingPunct="1"/>
            <a:endParaRPr b="1" dirty="0">
              <a:latin typeface="Times New Roman" panose="02020603050405020304" charset="0"/>
            </a:endParaRPr>
          </a:p>
          <a:p>
            <a:pPr eaLnBrk="1" hangingPunct="1"/>
            <a:r>
              <a:rPr b="1" dirty="0">
                <a:latin typeface="Times New Roman" panose="02020603050405020304" charset="0"/>
                <a:sym typeface="+mn-ea"/>
              </a:rPr>
              <a:t>Don’t ever, ever, EVER give up on anyone.</a:t>
            </a:r>
            <a:endParaRPr b="1" dirty="0">
              <a:latin typeface="Times New Roman" panose="02020603050405020304" charset="0"/>
            </a:endParaRPr>
          </a:p>
          <a:p>
            <a:pPr eaLnBrk="1" hangingPunct="1"/>
            <a:endParaRPr b="1" dirty="0">
              <a:latin typeface="Times New Roman" panose="02020603050405020304" charset="0"/>
            </a:endParaRPr>
          </a:p>
          <a:p>
            <a:pPr eaLnBrk="1" hangingPunct="1"/>
            <a:r>
              <a:rPr b="1" dirty="0">
                <a:latin typeface="Times New Roman" panose="02020603050405020304" charset="0"/>
                <a:sym typeface="+mn-ea"/>
              </a:rPr>
              <a:t>Put no barrier between the newcomer and the 12</a:t>
            </a:r>
            <a:r>
              <a:rPr b="1" baseline="30000" dirty="0">
                <a:latin typeface="Times New Roman" panose="02020603050405020304" charset="0"/>
                <a:sym typeface="+mn-ea"/>
              </a:rPr>
              <a:t>th</a:t>
            </a:r>
            <a:r>
              <a:rPr b="1" dirty="0">
                <a:latin typeface="Times New Roman" panose="02020603050405020304" charset="0"/>
                <a:sym typeface="+mn-ea"/>
              </a:rPr>
              <a:t> step</a:t>
            </a:r>
            <a:endParaRPr b="1" dirty="0">
              <a:latin typeface="Times New Roman" panose="02020603050405020304" charset="0"/>
            </a:endParaRPr>
          </a:p>
          <a:p>
            <a:pPr eaLnBrk="1" hangingPunct="1"/>
            <a:endParaRPr b="1" dirty="0">
              <a:latin typeface="Times New Roman" panose="02020603050405020304" charset="0"/>
            </a:endParaRPr>
          </a:p>
          <a:p>
            <a:endParaRPr lang="en-US" b="1" dirty="0">
              <a:latin typeface="Times New Roman" panose="02020603050405020304" charset="0"/>
            </a:endParaRPr>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89 paragraph 2</a:t>
            </a:r>
          </a:p>
        </p:txBody>
      </p:sp>
      <p:sp>
        <p:nvSpPr>
          <p:cNvPr id="3" name="Content Placeholder 2"/>
          <p:cNvSpPr>
            <a:spLocks noGrp="1"/>
          </p:cNvSpPr>
          <p:nvPr>
            <p:ph sz="half" idx="1"/>
          </p:nvPr>
        </p:nvSpPr>
        <p:spPr>
          <a:xfrm>
            <a:off x="838200" y="1825625"/>
            <a:ext cx="11038840" cy="4351655"/>
          </a:xfrm>
        </p:spPr>
        <p:txBody>
          <a:bodyPr/>
          <a:lstStyle/>
          <a:p>
            <a:pPr marL="0" indent="0">
              <a:buNone/>
            </a:pPr>
            <a:r>
              <a:rPr lang="en-US" b="1" dirty="0">
                <a:latin typeface="Times New Roman" panose="02020603050405020304" charset="0"/>
              </a:rPr>
              <a:t>Life will take on new meaning. To watch people recover, to see them help others, to watch the loneliness vanish, to see a fellowship grow up about you, to have a host of friends-- this is an experience you must not miss. We know you will not want to miss it. Frequent contact with newcomers and with each other is the bright spot of our lives.</a:t>
            </a:r>
          </a:p>
          <a:p>
            <a:endParaRPr lang="en-US" b="1" dirty="0">
              <a:latin typeface="Times New Roman" panose="02020603050405020304" charset="0"/>
            </a:endParaRPr>
          </a:p>
          <a:p>
            <a:pPr marL="0" indent="0">
              <a:buNone/>
            </a:pPr>
            <a:r>
              <a:rPr lang="en-US" sz="2400" dirty="0">
                <a:latin typeface="Times New Roman" panose="02020603050405020304" charset="0"/>
              </a:rPr>
              <a:t>(Twelfth Step Promises)</a:t>
            </a:r>
          </a:p>
        </p:txBody>
      </p:sp>
      <p:sp>
        <p:nvSpPr>
          <p:cNvPr id="4" name="Content Placeholder 3">
            <a:extLst>
              <a:ext uri="{FF2B5EF4-FFF2-40B4-BE49-F238E27FC236}">
                <a16:creationId xmlns:a16="http://schemas.microsoft.com/office/drawing/2014/main" id="{F90ED967-9A10-4020-856B-9F39A56EEFAF}"/>
              </a:ext>
            </a:extLst>
          </p:cNvPr>
          <p:cNvSpPr>
            <a:spLocks noGrp="1"/>
          </p:cNvSpPr>
          <p:nvPr>
            <p:ph sz="half" idx="2"/>
          </p:nvPr>
        </p:nvSpPr>
        <p:spPr>
          <a:xfrm flipV="1">
            <a:off x="6172200" y="6176962"/>
            <a:ext cx="5181600" cy="848677"/>
          </a:xfrm>
        </p:spPr>
        <p:txBody>
          <a:bodyPr/>
          <a:lstStyle/>
          <a:p>
            <a:endParaRPr lang="en-US" dirty="0"/>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Why We Were Chosen</a:t>
            </a:r>
          </a:p>
        </p:txBody>
      </p:sp>
      <p:sp>
        <p:nvSpPr>
          <p:cNvPr id="3" name="Content Placeholder 2"/>
          <p:cNvSpPr>
            <a:spLocks noGrp="1"/>
          </p:cNvSpPr>
          <p:nvPr>
            <p:ph idx="1"/>
          </p:nvPr>
        </p:nvSpPr>
        <p:spPr/>
        <p:txBody>
          <a:bodyPr>
            <a:normAutofit fontScale="97500" lnSpcReduction="10000"/>
          </a:bodyPr>
          <a:lstStyle/>
          <a:p>
            <a:pPr marL="0" indent="0">
              <a:lnSpc>
                <a:spcPct val="100000"/>
              </a:lnSpc>
              <a:buNone/>
            </a:pPr>
            <a:r>
              <a:rPr lang="en-US" b="1" dirty="0">
                <a:latin typeface="Times New Roman" panose="02020603050405020304" charset="0"/>
              </a:rPr>
              <a:t>“God in His wisdom has selected a group of men to be the purveyors of His goodness. In selecting them through whom to bring about this phenomenon He went not to the proud, the mighty, the famous or the brilliant. He went to the humble, to the sick, to the unfortunate – he went to the drunkard, the so-called weakling of the world.</a:t>
            </a:r>
          </a:p>
          <a:p>
            <a:pPr marL="0" indent="0">
              <a:lnSpc>
                <a:spcPct val="100000"/>
              </a:lnSpc>
              <a:buNone/>
            </a:pPr>
            <a:r>
              <a:rPr lang="en-US" b="1" dirty="0">
                <a:latin typeface="Times New Roman" panose="02020603050405020304" charset="0"/>
              </a:rPr>
              <a:t>Well, might He have said to us: Into your weak and feeble hands I have entrusted a Power beyond estimate. To you has been given that which has been denied the most learned of your fellows. </a:t>
            </a:r>
            <a:r>
              <a:rPr lang="en-US" b="1">
                <a:latin typeface="Times New Roman" panose="02020603050405020304" charset="0"/>
              </a:rPr>
              <a:t>Not to scientists or statesmen, not to wives or mothers, not even to my priests and ministers have I given this gift of healing other alcoholics, which I entrust to you…</a:t>
            </a:r>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Yu Gothic UI Semibold" panose="020B0700000000000000" charset="-128"/>
                <a:ea typeface="Yu Gothic UI Semibold" panose="020B0700000000000000" charset="-128"/>
                <a:sym typeface="+mn-ea"/>
              </a:rPr>
              <a:t>Why We Were Chosen continued</a:t>
            </a:r>
            <a:endParaRPr lang="en-US" dirty="0"/>
          </a:p>
        </p:txBody>
      </p:sp>
      <p:sp>
        <p:nvSpPr>
          <p:cNvPr id="3" name="Content Placeholder 2"/>
          <p:cNvSpPr>
            <a:spLocks noGrp="1"/>
          </p:cNvSpPr>
          <p:nvPr>
            <p:ph idx="1"/>
          </p:nvPr>
        </p:nvSpPr>
        <p:spPr>
          <a:xfrm>
            <a:off x="838200" y="1595755"/>
            <a:ext cx="10515600" cy="5045710"/>
          </a:xfrm>
        </p:spPr>
        <p:txBody>
          <a:bodyPr>
            <a:normAutofit fontScale="87500" lnSpcReduction="20000"/>
          </a:bodyPr>
          <a:lstStyle/>
          <a:p>
            <a:pPr marL="0" indent="0">
              <a:buNone/>
            </a:pPr>
            <a:r>
              <a:rPr lang="en-US" b="1" dirty="0">
                <a:latin typeface="Times New Roman" panose="02020603050405020304" charset="0"/>
              </a:rPr>
              <a:t>You are not selected because of exceptional talents and be careful always if success attends your efforts, not to ascribe to personal superiority, that to which you can lay claim only by virtue of My gift. If I had wanted learned men to accomplish this mission the power would have been entrusted to the physician and scientist. If I had wanted eloquent men there would have been many anxious for the assignment, for talk is the easiest used of all talents with which I have endowed mankind. If I had wanted scholarly men the world is filled with better qualified than you who would have been available.</a:t>
            </a:r>
          </a:p>
          <a:p>
            <a:pPr marL="0" indent="0">
              <a:buNone/>
            </a:pPr>
            <a:r>
              <a:rPr lang="en-US" b="1" dirty="0">
                <a:latin typeface="Times New Roman" panose="02020603050405020304" charset="0"/>
              </a:rPr>
              <a:t>You were selected because you have been the outcasts of the world and your long experience as a drunkard has made, or should make you humbly alert to the cries of distress that comes from the lonely hearts of alcoholics everywhere. Keep ever in mind the admission that you made on the day of your profession into A.A., namely that you are powerless and that it was only with your willingness to turn your life and will into My keeping, that relief came to you.”</a:t>
            </a:r>
          </a:p>
          <a:p>
            <a:pPr marL="0" indent="0">
              <a:buNone/>
            </a:pPr>
            <a:r>
              <a:rPr lang="en-US" sz="2000" dirty="0">
                <a:latin typeface="Times New Roman" panose="02020603050405020304" charset="0"/>
              </a:rPr>
              <a:t>Address by Judge John T., 4th Anniversary of the Chicago Group October 5, 1943 </a:t>
            </a:r>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6A6C7-BFF1-4A9C-A1D5-C02D85E5A751}"/>
              </a:ext>
            </a:extLst>
          </p:cNvPr>
          <p:cNvSpPr>
            <a:spLocks noGrp="1"/>
          </p:cNvSpPr>
          <p:nvPr>
            <p:ph type="title"/>
          </p:nvPr>
        </p:nvSpPr>
        <p:spPr/>
        <p:txBody>
          <a:bodyPr/>
          <a:lstStyle/>
          <a:p>
            <a:r>
              <a:rPr lang="en-US" dirty="0">
                <a:latin typeface="Yu Gothic UI Semibold" panose="020B0700000000000000" pitchFamily="34" charset="-128"/>
                <a:ea typeface="Yu Gothic UI Semibold" panose="020B0700000000000000" pitchFamily="34" charset="-128"/>
              </a:rPr>
              <a:t>12</a:t>
            </a:r>
            <a:r>
              <a:rPr lang="en-US" baseline="30000" dirty="0">
                <a:latin typeface="Yu Gothic UI Semibold" panose="020B0700000000000000" pitchFamily="34" charset="-128"/>
                <a:ea typeface="Yu Gothic UI Semibold" panose="020B0700000000000000" pitchFamily="34" charset="-128"/>
              </a:rPr>
              <a:t>th</a:t>
            </a:r>
            <a:r>
              <a:rPr lang="en-US" dirty="0">
                <a:latin typeface="Yu Gothic UI Semibold" panose="020B0700000000000000" pitchFamily="34" charset="-128"/>
                <a:ea typeface="Yu Gothic UI Semibold" panose="020B0700000000000000" pitchFamily="34" charset="-128"/>
              </a:rPr>
              <a:t> Step Promise</a:t>
            </a:r>
          </a:p>
        </p:txBody>
      </p:sp>
      <p:sp>
        <p:nvSpPr>
          <p:cNvPr id="3" name="Content Placeholder 2">
            <a:extLst>
              <a:ext uri="{FF2B5EF4-FFF2-40B4-BE49-F238E27FC236}">
                <a16:creationId xmlns:a16="http://schemas.microsoft.com/office/drawing/2014/main" id="{3C14F9BE-BFBD-44C2-A663-C80726E30174}"/>
              </a:ext>
            </a:extLst>
          </p:cNvPr>
          <p:cNvSpPr>
            <a:spLocks noGrp="1"/>
          </p:cNvSpPr>
          <p:nvPr>
            <p:ph idx="1"/>
          </p:nvPr>
        </p:nvSpPr>
        <p:spPr/>
        <p:txBody>
          <a:bodyPr>
            <a:normAutofit/>
          </a:bodyPr>
          <a:lstStyle/>
          <a:p>
            <a:pPr marL="0" indent="0" algn="ctr">
              <a:buNone/>
            </a:pPr>
            <a:endParaRPr lang="en-US" sz="4800" b="1" dirty="0">
              <a:latin typeface="Times New Roman" panose="02020603050405020304" pitchFamily="18" charset="0"/>
              <a:cs typeface="Times New Roman" panose="02020603050405020304" pitchFamily="18" charset="0"/>
            </a:endParaRPr>
          </a:p>
          <a:p>
            <a:pPr marL="0" indent="0" algn="ctr">
              <a:buNone/>
            </a:pPr>
            <a:r>
              <a:rPr lang="en-US" sz="4800" b="1" dirty="0">
                <a:latin typeface="Times New Roman" panose="02020603050405020304" pitchFamily="18" charset="0"/>
                <a:cs typeface="Times New Roman" panose="02020603050405020304" pitchFamily="18" charset="0"/>
              </a:rPr>
              <a:t>I will call a newcomer this week. </a:t>
            </a:r>
          </a:p>
        </p:txBody>
      </p:sp>
    </p:spTree>
    <p:extLst>
      <p:ext uri="{BB962C8B-B14F-4D97-AF65-F5344CB8AC3E}">
        <p14:creationId xmlns:p14="http://schemas.microsoft.com/office/powerpoint/2010/main" val="319701912"/>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25 paragraphs 1 </a:t>
            </a:r>
          </a:p>
        </p:txBody>
      </p:sp>
      <p:sp>
        <p:nvSpPr>
          <p:cNvPr id="3" name="Content Placeholder 2"/>
          <p:cNvSpPr>
            <a:spLocks noGrp="1"/>
          </p:cNvSpPr>
          <p:nvPr>
            <p:ph idx="1"/>
          </p:nvPr>
        </p:nvSpPr>
        <p:spPr/>
        <p:txBody>
          <a:bodyPr>
            <a:normAutofit lnSpcReduction="10000"/>
          </a:bodyPr>
          <a:lstStyle/>
          <a:p>
            <a:pPr marL="0" indent="0">
              <a:lnSpc>
                <a:spcPct val="100000"/>
              </a:lnSpc>
              <a:buNone/>
            </a:pPr>
            <a:r>
              <a:rPr lang="en-US" b="1" i="1">
                <a:latin typeface="Times New Roman" panose="02020603050405020304" charset="0"/>
              </a:rPr>
              <a:t>There is a solution.</a:t>
            </a:r>
            <a:r>
              <a:rPr lang="en-US" b="1">
                <a:latin typeface="Times New Roman" panose="02020603050405020304" charset="0"/>
              </a:rPr>
              <a:t> Almost none of us liked the self-searching, the leveling of our pride, the confession of shortcomings which the process requires for its successful consummation. But we saw that it really worked in others, and we had come to believe in the hopelessness and futility of life as we had been living it. When, therefore, we were approached by those in whom the problem had been solved, there was nothing left for us but to pick up the simple kit of spiritual tools laid at our feet. We have found much of Heaven and we have been rocketed into a fourth dimension of existence of which we had not even dreamed.</a:t>
            </a:r>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Yu Gothic UI Semibold" panose="020B0700000000000000" charset="-128"/>
                <a:ea typeface="Yu Gothic UI Semibold" panose="020B0700000000000000" charset="-128"/>
              </a:rPr>
              <a:t>Page 25 paragraph 2</a:t>
            </a:r>
          </a:p>
        </p:txBody>
      </p:sp>
      <p:sp>
        <p:nvSpPr>
          <p:cNvPr id="3" name="Content Placeholder 2"/>
          <p:cNvSpPr>
            <a:spLocks noGrp="1"/>
          </p:cNvSpPr>
          <p:nvPr>
            <p:ph sz="half" idx="1"/>
          </p:nvPr>
        </p:nvSpPr>
        <p:spPr>
          <a:xfrm>
            <a:off x="838200" y="1825625"/>
            <a:ext cx="10515600" cy="4351655"/>
          </a:xfrm>
        </p:spPr>
        <p:txBody>
          <a:bodyPr/>
          <a:lstStyle/>
          <a:p>
            <a:pPr marL="0" indent="0">
              <a:lnSpc>
                <a:spcPct val="110000"/>
              </a:lnSpc>
              <a:buNone/>
            </a:pPr>
            <a:r>
              <a:rPr lang="en-US" b="1">
                <a:latin typeface="Times New Roman" panose="02020603050405020304" charset="0"/>
              </a:rPr>
              <a:t>The great fact is just this, and nothing less: That we have had deep and effective spiritual experiences which have revolutionized our whole attitude toward life, toward our fellows and towards God’s universe. The central fact of our lives today is the absolute certainty that our Creator has entered into our hearts and lives in a way which is indeed miraculous. He has commenced to accomplish those things for us which we could never do by ourselves.</a:t>
            </a:r>
          </a:p>
        </p:txBody>
      </p:sp>
      <p:sp>
        <p:nvSpPr>
          <p:cNvPr id="5" name="Content Placeholder 4"/>
          <p:cNvSpPr>
            <a:spLocks noGrp="1"/>
          </p:cNvSpPr>
          <p:nvPr>
            <p:ph sz="half" idx="2"/>
          </p:nvPr>
        </p:nvSpPr>
        <p:spPr>
          <a:xfrm>
            <a:off x="12324715" y="259080"/>
            <a:ext cx="756920" cy="1432560"/>
          </a:xfrm>
        </p:spPr>
        <p:txBody>
          <a:bodyPr/>
          <a:lstStyle/>
          <a:p>
            <a:endParaRPr lang="en-US"/>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03910"/>
            <a:ext cx="10515600" cy="1325563"/>
          </a:xfrm>
        </p:spPr>
        <p:txBody>
          <a:bodyPr/>
          <a:lstStyle/>
          <a:p>
            <a:r>
              <a:rPr lang="en-US">
                <a:latin typeface="Yu Gothic UI Semibold" panose="020B0700000000000000" charset="-128"/>
                <a:ea typeface="Yu Gothic UI Semibold" panose="020B0700000000000000" charset="-128"/>
              </a:rPr>
              <a:t>Twelfth Step Question</a:t>
            </a:r>
          </a:p>
        </p:txBody>
      </p:sp>
      <p:sp>
        <p:nvSpPr>
          <p:cNvPr id="3" name="Content Placeholder 2"/>
          <p:cNvSpPr>
            <a:spLocks noGrp="1"/>
          </p:cNvSpPr>
          <p:nvPr>
            <p:ph idx="1"/>
          </p:nvPr>
        </p:nvSpPr>
        <p:spPr/>
        <p:txBody>
          <a:bodyPr/>
          <a:lstStyle/>
          <a:p>
            <a:pPr lvl="0" algn="l" eaLnBrk="1" hangingPunct="1">
              <a:lnSpc>
                <a:spcPct val="110000"/>
              </a:lnSpc>
              <a:buNone/>
            </a:pPr>
            <a:endParaRPr sz="3200" b="1" dirty="0">
              <a:latin typeface="Times New Roman" panose="02020603050405020304" charset="0"/>
            </a:endParaRPr>
          </a:p>
          <a:p>
            <a:pPr lvl="0" algn="l" eaLnBrk="1" hangingPunct="1">
              <a:lnSpc>
                <a:spcPct val="110000"/>
              </a:lnSpc>
              <a:buNone/>
            </a:pPr>
            <a:r>
              <a:rPr sz="3200" b="1" dirty="0">
                <a:latin typeface="Times New Roman" panose="02020603050405020304" charset="0"/>
                <a:sym typeface="+mn-ea"/>
              </a:rPr>
              <a:t>Having had a spiritual awakening as a result of these steps, will you try to carry this message to </a:t>
            </a:r>
            <a:r>
              <a:rPr lang="en-US" sz="3200" b="1" dirty="0">
                <a:latin typeface="Times New Roman" panose="02020603050405020304" charset="0"/>
                <a:sym typeface="+mn-ea"/>
              </a:rPr>
              <a:t>alcoholics</a:t>
            </a:r>
            <a:r>
              <a:rPr sz="3200" b="1" dirty="0">
                <a:latin typeface="Times New Roman" panose="02020603050405020304" charset="0"/>
                <a:sym typeface="+mn-ea"/>
              </a:rPr>
              <a:t>, and to practice these principles in all your affairs?</a:t>
            </a:r>
            <a:endParaRPr sz="3200" b="1" dirty="0">
              <a:latin typeface="Times New Roman" panose="02020603050405020304" charset="0"/>
            </a:endParaRPr>
          </a:p>
          <a:p>
            <a:pPr lvl="0" algn="l" eaLnBrk="1" hangingPunct="1">
              <a:lnSpc>
                <a:spcPct val="110000"/>
              </a:lnSpc>
              <a:buNone/>
            </a:pPr>
            <a:endParaRPr lang="en-US" sz="3200" b="1" dirty="0">
              <a:latin typeface="Times New Roman" panose="02020603050405020304" charset="0"/>
            </a:endParaRPr>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B9B6495-4614-4FAE-BB58-C0626AB8D01E}"/>
              </a:ext>
            </a:extLst>
          </p:cNvPr>
          <p:cNvSpPr>
            <a:spLocks noGrp="1"/>
          </p:cNvSpPr>
          <p:nvPr>
            <p:ph type="title"/>
          </p:nvPr>
        </p:nvSpPr>
        <p:spPr>
          <a:xfrm>
            <a:off x="617838" y="370703"/>
            <a:ext cx="10735962" cy="1454922"/>
          </a:xfrm>
        </p:spPr>
        <p:txBody>
          <a:bodyPr>
            <a:normAutofit fontScale="90000"/>
          </a:bodyPr>
          <a:lstStyle/>
          <a:p>
            <a:br>
              <a:rPr lang="en-US" sz="6000" dirty="0">
                <a:latin typeface="Yu Gothic UI Semibold" panose="020B0700000000000000" pitchFamily="34" charset="-128"/>
                <a:ea typeface="Yu Gothic UI Semibold" panose="020B0700000000000000" pitchFamily="34" charset="-128"/>
              </a:rPr>
            </a:br>
            <a:r>
              <a:rPr lang="en-US" sz="6000" dirty="0">
                <a:latin typeface="Yu Gothic UI Semibold" panose="020B0700000000000000" pitchFamily="34" charset="-128"/>
                <a:ea typeface="Yu Gothic UI Semibold" panose="020B0700000000000000" pitchFamily="34" charset="-128"/>
              </a:rPr>
              <a:t>www.facebook.com/ODAATStudy</a:t>
            </a:r>
          </a:p>
        </p:txBody>
      </p:sp>
      <p:sp>
        <p:nvSpPr>
          <p:cNvPr id="6" name="Content Placeholder 5">
            <a:extLst>
              <a:ext uri="{FF2B5EF4-FFF2-40B4-BE49-F238E27FC236}">
                <a16:creationId xmlns:a16="http://schemas.microsoft.com/office/drawing/2014/main" id="{16EBAA8D-E2D2-492B-BC65-2E64C4065E6B}"/>
              </a:ext>
            </a:extLst>
          </p:cNvPr>
          <p:cNvSpPr>
            <a:spLocks noGrp="1"/>
          </p:cNvSpPr>
          <p:nvPr>
            <p:ph idx="1"/>
          </p:nvPr>
        </p:nvSpPr>
        <p:spPr/>
        <p:txBody>
          <a:bodyPr>
            <a:normAutofit/>
          </a:bodyPr>
          <a:lstStyle/>
          <a:p>
            <a:pPr marL="0" indent="0">
              <a:buNone/>
            </a:pPr>
            <a:r>
              <a:rPr lang="en-US" b="1" dirty="0">
                <a:latin typeface="Times New Roman" panose="02020603050405020304" pitchFamily="18" charset="0"/>
                <a:cs typeface="Times New Roman" panose="02020603050405020304" pitchFamily="18" charset="0"/>
              </a:rPr>
              <a:t>Like our Facebook page</a:t>
            </a:r>
          </a:p>
          <a:p>
            <a:pPr marL="0" indent="0">
              <a:buNone/>
            </a:pPr>
            <a:endParaRPr lang="en-US" b="1" dirty="0">
              <a:latin typeface="Times New Roman" panose="02020603050405020304" pitchFamily="18" charset="0"/>
              <a:cs typeface="Times New Roman" panose="02020603050405020304" pitchFamily="18" charset="0"/>
            </a:endParaRPr>
          </a:p>
          <a:p>
            <a:pPr marL="0" indent="0">
              <a:buNone/>
            </a:pPr>
            <a:r>
              <a:rPr lang="en-US" b="1" dirty="0">
                <a:latin typeface="Times New Roman" panose="02020603050405020304" pitchFamily="18" charset="0"/>
                <a:cs typeface="Times New Roman" panose="02020603050405020304" pitchFamily="18" charset="0"/>
              </a:rPr>
              <a:t>Includes: </a:t>
            </a:r>
          </a:p>
          <a:p>
            <a:pPr>
              <a:buFontTx/>
              <a:buChar char="-"/>
            </a:pPr>
            <a:r>
              <a:rPr lang="en-US" b="1" dirty="0">
                <a:latin typeface="Times New Roman" panose="02020603050405020304" pitchFamily="18" charset="0"/>
                <a:cs typeface="Times New Roman" panose="02020603050405020304" pitchFamily="18" charset="0"/>
              </a:rPr>
              <a:t>Handouts</a:t>
            </a:r>
          </a:p>
          <a:p>
            <a:pPr>
              <a:buFontTx/>
              <a:buChar char="-"/>
            </a:pPr>
            <a:r>
              <a:rPr lang="en-US" b="1" dirty="0">
                <a:latin typeface="Times New Roman" panose="02020603050405020304" pitchFamily="18" charset="0"/>
                <a:cs typeface="Times New Roman" panose="02020603050405020304" pitchFamily="18" charset="0"/>
              </a:rPr>
              <a:t>Link to </a:t>
            </a:r>
            <a:r>
              <a:rPr lang="en-US" b="1" dirty="0" err="1">
                <a:latin typeface="Times New Roman" panose="02020603050405020304" pitchFamily="18" charset="0"/>
                <a:cs typeface="Times New Roman" panose="02020603050405020304" pitchFamily="18" charset="0"/>
              </a:rPr>
              <a:t>Powerpoint</a:t>
            </a:r>
            <a:endParaRPr lang="en-US" b="1" dirty="0">
              <a:latin typeface="Times New Roman" panose="02020603050405020304" pitchFamily="18" charset="0"/>
              <a:cs typeface="Times New Roman" panose="02020603050405020304" pitchFamily="18" charset="0"/>
            </a:endParaRPr>
          </a:p>
          <a:p>
            <a:pPr>
              <a:buFontTx/>
              <a:buChar char="-"/>
            </a:pPr>
            <a:r>
              <a:rPr lang="en-US" b="1" dirty="0">
                <a:latin typeface="Times New Roman" panose="02020603050405020304" pitchFamily="18" charset="0"/>
                <a:cs typeface="Times New Roman" panose="02020603050405020304" pitchFamily="18" charset="0"/>
              </a:rPr>
              <a:t>Audio and Video</a:t>
            </a:r>
          </a:p>
          <a:p>
            <a:pPr>
              <a:buFontTx/>
              <a:buChar char="-"/>
            </a:pPr>
            <a:r>
              <a:rPr lang="en-US" b="1" dirty="0">
                <a:latin typeface="Times New Roman" panose="02020603050405020304" pitchFamily="18" charset="0"/>
                <a:cs typeface="Times New Roman" panose="02020603050405020304" pitchFamily="18" charset="0"/>
              </a:rPr>
              <a:t>Events</a:t>
            </a:r>
          </a:p>
          <a:p>
            <a:pPr>
              <a:buFontTx/>
              <a:buChar char="-"/>
            </a:pPr>
            <a:r>
              <a:rPr lang="en-US" b="1" dirty="0">
                <a:latin typeface="Times New Roman" panose="02020603050405020304" pitchFamily="18" charset="0"/>
                <a:cs typeface="Times New Roman" panose="02020603050405020304" pitchFamily="18" charset="0"/>
              </a:rPr>
              <a:t>Connect with other Recovered Alcoholics!</a:t>
            </a:r>
          </a:p>
          <a:p>
            <a:pPr marL="0" indent="0">
              <a:buNone/>
            </a:pP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70509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XIII 1st paragraph</a:t>
            </a:r>
          </a:p>
        </p:txBody>
      </p:sp>
      <p:sp>
        <p:nvSpPr>
          <p:cNvPr id="3" name="Content Placeholder 2"/>
          <p:cNvSpPr>
            <a:spLocks noGrp="1"/>
          </p:cNvSpPr>
          <p:nvPr>
            <p:ph idx="1"/>
          </p:nvPr>
        </p:nvSpPr>
        <p:spPr/>
        <p:txBody>
          <a:bodyPr/>
          <a:lstStyle/>
          <a:p>
            <a:pPr marL="0" indent="0">
              <a:buNone/>
            </a:pPr>
            <a:r>
              <a:rPr lang="en-US" b="1" dirty="0">
                <a:latin typeface="Times New Roman" panose="02020603050405020304" charset="0"/>
              </a:rPr>
              <a:t>We of Alcoholics Anonymous, are more than one hundred men and women who have </a:t>
            </a:r>
            <a:r>
              <a:rPr lang="en-US" b="1" dirty="0">
                <a:solidFill>
                  <a:srgbClr val="FF0000"/>
                </a:solidFill>
                <a:latin typeface="Times New Roman" panose="02020603050405020304" charset="0"/>
              </a:rPr>
              <a:t>recovered</a:t>
            </a:r>
            <a:r>
              <a:rPr lang="en-US" b="1" dirty="0">
                <a:latin typeface="Times New Roman" panose="02020603050405020304" charset="0"/>
              </a:rPr>
              <a:t> from a seemingly hopeless state of mind and body. To show other alcoholics precisely how we have </a:t>
            </a:r>
            <a:r>
              <a:rPr lang="en-US" b="1" dirty="0">
                <a:solidFill>
                  <a:srgbClr val="FF0000"/>
                </a:solidFill>
                <a:latin typeface="Times New Roman" panose="02020603050405020304" charset="0"/>
              </a:rPr>
              <a:t>recovered</a:t>
            </a:r>
            <a:r>
              <a:rPr lang="en-US" b="1" dirty="0">
                <a:latin typeface="Times New Roman" panose="02020603050405020304" charset="0"/>
              </a:rPr>
              <a:t> is the main purpose of this book. For them, we hope these pages will prove so convincing that no further authentication will be necessary.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974590"/>
          </a:xfrm>
        </p:spPr>
        <p:txBody>
          <a:bodyPr/>
          <a:lstStyle/>
          <a:p>
            <a:pPr algn="ctr"/>
            <a:r>
              <a:rPr lang="en-US" sz="5400">
                <a:solidFill>
                  <a:srgbClr val="C00000"/>
                </a:solidFill>
                <a:latin typeface="Yu Gothic UI Semibold" panose="020B0700000000000000" charset="-128"/>
                <a:ea typeface="Yu Gothic UI Semibold" panose="020B0700000000000000" charset="-128"/>
              </a:rPr>
              <a:t>The Problem</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atin typeface="Yu Gothic UI Semibold" panose="020B0700000000000000" charset="-128"/>
                <a:ea typeface="Yu Gothic UI Semibold" panose="020B0700000000000000" charset="-128"/>
              </a:rPr>
              <a:t>XXVIII 4th paragraph</a:t>
            </a:r>
          </a:p>
        </p:txBody>
      </p:sp>
      <p:sp>
        <p:nvSpPr>
          <p:cNvPr id="3" name="Content Placeholder 2"/>
          <p:cNvSpPr>
            <a:spLocks noGrp="1"/>
          </p:cNvSpPr>
          <p:nvPr>
            <p:ph idx="1"/>
          </p:nvPr>
        </p:nvSpPr>
        <p:spPr>
          <a:xfrm>
            <a:off x="838200" y="1917065"/>
            <a:ext cx="10515600" cy="4535170"/>
          </a:xfrm>
        </p:spPr>
        <p:txBody>
          <a:bodyPr>
            <a:normAutofit fontScale="90000" lnSpcReduction="10000"/>
          </a:bodyPr>
          <a:lstStyle/>
          <a:p>
            <a:pPr marL="0" indent="0">
              <a:lnSpc>
                <a:spcPct val="100000"/>
              </a:lnSpc>
              <a:buNone/>
            </a:pPr>
            <a:r>
              <a:rPr lang="en-US" b="1" dirty="0">
                <a:latin typeface="Times New Roman" panose="02020603050405020304" charset="0"/>
              </a:rPr>
              <a:t>Men and women drink essentially because they like the effect produced by alcohol. The sensation is so elusive that, while they admit it is injurious, they cannot after a time differentiate the true from the false. To them, their alcoholic life seems the only normal one. They are restless, irritable and discontented, unless they can again experience the sense of ease and comfort which comes at once by taking a few drinks--- drinks which they see others taking with impunity. After they have succumbed to the desire again, as so many do, and the phenomenon of craving develops, they pass through the well-known stages of a spree, emerging remorseful, with a firm resolution not to drink again. </a:t>
            </a:r>
            <a:r>
              <a:rPr lang="en-US" b="1" dirty="0">
                <a:solidFill>
                  <a:srgbClr val="FF0000"/>
                </a:solidFill>
                <a:effectLst>
                  <a:outerShdw blurRad="38100" dist="19050" dir="2700000" algn="tl" rotWithShape="0">
                    <a:schemeClr val="dk1">
                      <a:alpha val="40000"/>
                    </a:schemeClr>
                  </a:outerShdw>
                </a:effectLst>
                <a:latin typeface="Times New Roman" panose="02020603050405020304" charset="0"/>
              </a:rPr>
              <a:t>This is repeated over and over, and unless this person can experience an entire psychic change there is very little hope of his recovery.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XXIX Paragraph 1</a:t>
            </a:r>
          </a:p>
        </p:txBody>
      </p:sp>
      <p:sp>
        <p:nvSpPr>
          <p:cNvPr id="3" name="Content Placeholder 2"/>
          <p:cNvSpPr>
            <a:spLocks noGrp="1"/>
          </p:cNvSpPr>
          <p:nvPr>
            <p:ph idx="1"/>
          </p:nvPr>
        </p:nvSpPr>
        <p:spPr>
          <a:xfrm>
            <a:off x="838200" y="2196465"/>
            <a:ext cx="10515600" cy="4351338"/>
          </a:xfrm>
        </p:spPr>
        <p:txBody>
          <a:bodyPr/>
          <a:lstStyle/>
          <a:p>
            <a:pPr marL="0" indent="0">
              <a:buNone/>
            </a:pPr>
            <a:r>
              <a:rPr lang="en-US" b="1" dirty="0">
                <a:latin typeface="Times New Roman" panose="02020603050405020304" charset="0"/>
              </a:rPr>
              <a:t>On the other hand-- and strange as this may seem to those who do not understand-- once a psychic change has occurred, the very same person who seemed doomed, who had so many problems he despaired of ever solving them, suddenly finds himself easily able to control his desire for alcohol, </a:t>
            </a:r>
            <a:r>
              <a:rPr lang="en-US" b="1" dirty="0">
                <a:solidFill>
                  <a:srgbClr val="FF0000"/>
                </a:solidFill>
                <a:effectLst>
                  <a:outerShdw blurRad="38100" dist="19050" dir="2700000" algn="tl" rotWithShape="0">
                    <a:schemeClr val="dk1">
                      <a:alpha val="40000"/>
                    </a:schemeClr>
                  </a:outerShdw>
                </a:effectLst>
                <a:latin typeface="Times New Roman" panose="02020603050405020304" charset="0"/>
              </a:rPr>
              <a:t>the only effort necessary being that required to follow a few simple rules.</a:t>
            </a:r>
            <a:r>
              <a:rPr lang="en-US" b="1" dirty="0">
                <a:solidFill>
                  <a:srgbClr val="FF0000"/>
                </a:solidFill>
                <a:latin typeface="Times New Roman" panose="02020603050405020304" charset="0"/>
              </a:rPr>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974590"/>
          </a:xfrm>
        </p:spPr>
        <p:txBody>
          <a:bodyPr/>
          <a:lstStyle/>
          <a:p>
            <a:pPr algn="ctr"/>
            <a:r>
              <a:rPr lang="en-US" sz="5400">
                <a:solidFill>
                  <a:srgbClr val="C00000"/>
                </a:solidFill>
                <a:latin typeface="Yu Gothic UI Semibold" panose="020B0700000000000000" charset="-128"/>
                <a:ea typeface="Yu Gothic UI Semibold" panose="020B0700000000000000" charset="-128"/>
              </a:rPr>
              <a:t>The Rules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What We'll Be Doing</a:t>
            </a:r>
          </a:p>
        </p:txBody>
      </p:sp>
      <p:sp>
        <p:nvSpPr>
          <p:cNvPr id="3" name="Content Placeholder 2"/>
          <p:cNvSpPr>
            <a:spLocks noGrp="1"/>
          </p:cNvSpPr>
          <p:nvPr>
            <p:ph idx="1"/>
          </p:nvPr>
        </p:nvSpPr>
        <p:spPr/>
        <p:txBody>
          <a:bodyPr/>
          <a:lstStyle/>
          <a:p>
            <a:r>
              <a:rPr lang="en-US" b="1">
                <a:latin typeface="Times New Roman" panose="02020603050405020304" charset="0"/>
              </a:rPr>
              <a:t>We will have 2 sessions, each lasting about 90 minutes. Please wait until breaks to smoke or use the restrooms.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atin typeface="Yu Gothic UI Semibold" panose="020B0700000000000000" charset="-128"/>
                <a:ea typeface="Yu Gothic UI Semibold" panose="020B0700000000000000" charset="-128"/>
              </a:rPr>
              <a:t>Page 58 paragraph 1</a:t>
            </a:r>
            <a:br>
              <a:rPr lang="en-US">
                <a:latin typeface="Yu Gothic UI Semibold" panose="020B0700000000000000" charset="-128"/>
                <a:ea typeface="Yu Gothic UI Semibold" panose="020B0700000000000000" charset="-128"/>
              </a:rPr>
            </a:br>
            <a:r>
              <a:rPr lang="en-US">
                <a:latin typeface="Yu Gothic UI Semibold" panose="020B0700000000000000" charset="-128"/>
                <a:ea typeface="Yu Gothic UI Semibold" panose="020B0700000000000000" charset="-128"/>
              </a:rPr>
              <a:t>How It Works</a:t>
            </a:r>
          </a:p>
        </p:txBody>
      </p:sp>
      <p:sp>
        <p:nvSpPr>
          <p:cNvPr id="3" name="Content Placeholder 2"/>
          <p:cNvSpPr>
            <a:spLocks noGrp="1"/>
          </p:cNvSpPr>
          <p:nvPr>
            <p:ph idx="1"/>
          </p:nvPr>
        </p:nvSpPr>
        <p:spPr/>
        <p:txBody>
          <a:bodyPr>
            <a:normAutofit lnSpcReduction="10000"/>
          </a:bodyPr>
          <a:lstStyle/>
          <a:p>
            <a:pPr marL="0" indent="0">
              <a:lnSpc>
                <a:spcPct val="100000"/>
              </a:lnSpc>
              <a:buNone/>
            </a:pPr>
            <a:r>
              <a:rPr lang="en-US" b="1">
                <a:latin typeface="Times New Roman" panose="02020603050405020304" charset="0"/>
              </a:rPr>
              <a:t>Rarely have we seen a person fail who has thoroughly followed our path. Those who do not recover are people who cannot or will not completely give themselves to this simple program, usually men and women who are constitutionally incapable of being honest with themselves. There are such unfortunates. They are not at fault; they seem to have been born that way. They are naturally incapable of grasping and developing a manner of living which demands rigorous honesty. Their chances are less than average. There are those, too, who suffer from grave emotional and mental disorders, but many of them do recover if they have the capacity to be honest.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502410"/>
            <a:ext cx="10515600" cy="4674870"/>
          </a:xfrm>
        </p:spPr>
        <p:txBody>
          <a:bodyPr>
            <a:normAutofit fontScale="90000"/>
          </a:bodyPr>
          <a:lstStyle/>
          <a:p>
            <a:pPr marL="0" indent="0">
              <a:lnSpc>
                <a:spcPct val="100000"/>
              </a:lnSpc>
              <a:buNone/>
            </a:pPr>
            <a:r>
              <a:rPr lang="en-US" b="1">
                <a:latin typeface="Times New Roman" panose="02020603050405020304" charset="0"/>
              </a:rPr>
              <a:t>Our stories disclose in a general way what we used to be like, what happened, and what we are like now. If you have decided you want what we have and are willing to go to any length to get it-- then you are ready to take certain steps. </a:t>
            </a:r>
          </a:p>
          <a:p>
            <a:pPr marL="0" indent="0">
              <a:lnSpc>
                <a:spcPct val="100000"/>
              </a:lnSpc>
              <a:buNone/>
            </a:pPr>
            <a:r>
              <a:rPr lang="en-US" b="1">
                <a:latin typeface="Times New Roman" panose="02020603050405020304" charset="0"/>
                <a:sym typeface="+mn-ea"/>
              </a:rPr>
              <a:t>At some of these we balked. We thought we could find an easier, softer way. But we could not. With all the earnestness at our command, we beg of you to be fearless and thorough from the very start. Some of us have tried to hold on to our old ideas and the result was nil until we let go absolutely.</a:t>
            </a:r>
          </a:p>
          <a:p>
            <a:pPr marL="0" indent="0">
              <a:lnSpc>
                <a:spcPct val="100000"/>
              </a:lnSpc>
              <a:buNone/>
            </a:pPr>
            <a:r>
              <a:rPr lang="en-US" b="1">
                <a:latin typeface="Times New Roman" panose="02020603050405020304" charset="0"/>
                <a:sym typeface="+mn-ea"/>
              </a:rPr>
              <a:t>Remember that we deal with alcohol-- cunning, baffling, powerful! Without help it is too much for us. But there is One who has all power-- that One is God. May you find Him now! </a:t>
            </a:r>
            <a:endParaRPr lang="en-US" b="1">
              <a:latin typeface="Times New Roman" panose="02020603050405020304" charset="0"/>
            </a:endParaRPr>
          </a:p>
          <a:p>
            <a:pPr marL="0" indent="0">
              <a:lnSpc>
                <a:spcPct val="100000"/>
              </a:lnSpc>
              <a:buNone/>
            </a:pPr>
            <a:endParaRPr lang="en-US" b="1">
              <a:latin typeface="Times New Roman" panose="02020603050405020304" charset="0"/>
            </a:endParaRPr>
          </a:p>
          <a:p>
            <a:pPr marL="0" indent="0">
              <a:lnSpc>
                <a:spcPct val="100000"/>
              </a:lnSpc>
              <a:buNone/>
            </a:pPr>
            <a:endParaRPr lang="en-US" b="1">
              <a:latin typeface="Times New Roman" panose="0202060305040502030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59 </a:t>
            </a:r>
          </a:p>
        </p:txBody>
      </p:sp>
      <p:sp>
        <p:nvSpPr>
          <p:cNvPr id="3" name="Content Placeholder 2"/>
          <p:cNvSpPr>
            <a:spLocks noGrp="1"/>
          </p:cNvSpPr>
          <p:nvPr>
            <p:ph idx="1"/>
          </p:nvPr>
        </p:nvSpPr>
        <p:spPr>
          <a:xfrm>
            <a:off x="838200" y="1825625"/>
            <a:ext cx="10515600" cy="4464050"/>
          </a:xfrm>
        </p:spPr>
        <p:txBody>
          <a:bodyPr>
            <a:normAutofit/>
          </a:bodyPr>
          <a:lstStyle/>
          <a:p>
            <a:pPr marL="0" indent="0">
              <a:lnSpc>
                <a:spcPct val="100000"/>
              </a:lnSpc>
              <a:buNone/>
            </a:pPr>
            <a:r>
              <a:rPr lang="en-US" sz="2500" b="1" dirty="0">
                <a:latin typeface="Times New Roman" panose="02020603050405020304" charset="0"/>
              </a:rPr>
              <a:t>Half measures availed us nothing. We stood at the turning point. We asked His protection and care with complete abandon. </a:t>
            </a:r>
          </a:p>
          <a:p>
            <a:pPr marL="0" indent="0">
              <a:lnSpc>
                <a:spcPct val="100000"/>
              </a:lnSpc>
              <a:buNone/>
            </a:pPr>
            <a:r>
              <a:rPr lang="en-US" sz="2500" b="1" dirty="0">
                <a:latin typeface="Times New Roman" panose="02020603050405020304" charset="0"/>
                <a:sym typeface="+mn-ea"/>
              </a:rPr>
              <a:t>Here are the steps we took, which are</a:t>
            </a:r>
            <a:r>
              <a:rPr lang="en-US" sz="2500" b="1" dirty="0">
                <a:ln w="22225">
                  <a:solidFill>
                    <a:schemeClr val="accent2"/>
                  </a:solidFill>
                  <a:prstDash val="solid"/>
                </a:ln>
                <a:solidFill>
                  <a:schemeClr val="accent2">
                    <a:lumMod val="50000"/>
                  </a:schemeClr>
                </a:solidFill>
                <a:effectLst/>
                <a:latin typeface="Times New Roman" panose="02020603050405020304" charset="0"/>
                <a:sym typeface="+mn-ea"/>
              </a:rPr>
              <a:t> </a:t>
            </a:r>
            <a:r>
              <a:rPr lang="en-US" sz="2500" b="1" dirty="0">
                <a:solidFill>
                  <a:srgbClr val="FF0000"/>
                </a:solidFill>
                <a:effectLst>
                  <a:outerShdw blurRad="38100" dist="19050" dir="2700000" algn="tl" rotWithShape="0">
                    <a:schemeClr val="dk1">
                      <a:alpha val="40000"/>
                    </a:schemeClr>
                  </a:outerShdw>
                </a:effectLst>
                <a:latin typeface="Times New Roman" panose="02020603050405020304" charset="0"/>
                <a:sym typeface="+mn-ea"/>
              </a:rPr>
              <a:t>suggested</a:t>
            </a:r>
            <a:r>
              <a:rPr lang="en-US" sz="2500" b="1" dirty="0">
                <a:latin typeface="Times New Roman" panose="02020603050405020304" charset="0"/>
                <a:sym typeface="+mn-ea"/>
              </a:rPr>
              <a:t> as a program of recovery:</a:t>
            </a:r>
          </a:p>
          <a:p>
            <a:pPr marL="0" indent="0">
              <a:lnSpc>
                <a:spcPct val="100000"/>
              </a:lnSpc>
              <a:buNone/>
            </a:pPr>
            <a:r>
              <a:rPr lang="en-US" sz="2500" b="1" dirty="0">
                <a:latin typeface="Times New Roman" panose="02020603050405020304" charset="0"/>
              </a:rPr>
              <a:t>1.We admitted we were powerless over alcohol—that our lives had become unmanageable.</a:t>
            </a:r>
          </a:p>
          <a:p>
            <a:pPr marL="0" indent="0">
              <a:lnSpc>
                <a:spcPct val="100000"/>
              </a:lnSpc>
              <a:buNone/>
            </a:pPr>
            <a:r>
              <a:rPr lang="en-US" sz="2500" b="1" dirty="0">
                <a:latin typeface="Times New Roman" panose="02020603050405020304" charset="0"/>
              </a:rPr>
              <a:t>2.Came to believe that a Power greater than ourselves could restore us to sanity.</a:t>
            </a:r>
          </a:p>
          <a:p>
            <a:pPr marL="0" indent="0">
              <a:lnSpc>
                <a:spcPct val="100000"/>
              </a:lnSpc>
              <a:buNone/>
            </a:pPr>
            <a:r>
              <a:rPr lang="en-US" sz="2500" b="1" dirty="0">
                <a:latin typeface="Times New Roman" panose="02020603050405020304" charset="0"/>
              </a:rPr>
              <a:t>3.Made a decision to turn our will and our lives over to the care of God as we understood Him.</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03630"/>
            <a:ext cx="10515600" cy="358140"/>
          </a:xfrm>
        </p:spPr>
        <p:txBody>
          <a:bodyPr>
            <a:normAutofit fontScale="90000"/>
          </a:bodyPr>
          <a:lstStyle/>
          <a:p>
            <a:endParaRPr lang="en-US"/>
          </a:p>
        </p:txBody>
      </p:sp>
      <p:sp>
        <p:nvSpPr>
          <p:cNvPr id="3" name="Content Placeholder 2"/>
          <p:cNvSpPr>
            <a:spLocks noGrp="1"/>
          </p:cNvSpPr>
          <p:nvPr>
            <p:ph idx="1"/>
          </p:nvPr>
        </p:nvSpPr>
        <p:spPr>
          <a:xfrm>
            <a:off x="838200" y="873125"/>
            <a:ext cx="10515600" cy="5304155"/>
          </a:xfrm>
        </p:spPr>
        <p:txBody>
          <a:bodyPr>
            <a:normAutofit lnSpcReduction="10000"/>
          </a:bodyPr>
          <a:lstStyle/>
          <a:p>
            <a:pPr marL="0" indent="0">
              <a:lnSpc>
                <a:spcPct val="140000"/>
              </a:lnSpc>
              <a:buNone/>
            </a:pPr>
            <a:r>
              <a:rPr lang="en-US" sz="2500" b="1">
                <a:latin typeface="Times New Roman" panose="02020603050405020304" charset="0"/>
              </a:rPr>
              <a:t>4. Made a searching and fearless moral inventory of ourselves.</a:t>
            </a:r>
          </a:p>
          <a:p>
            <a:pPr marL="0" indent="0">
              <a:lnSpc>
                <a:spcPct val="140000"/>
              </a:lnSpc>
              <a:buNone/>
            </a:pPr>
            <a:r>
              <a:rPr lang="en-US" sz="2500" b="1">
                <a:latin typeface="Times New Roman" panose="02020603050405020304" charset="0"/>
              </a:rPr>
              <a:t>5. Admitted to God, to ourselves, and to another human being the exact nature of our wrongs.</a:t>
            </a:r>
          </a:p>
          <a:p>
            <a:pPr marL="0" indent="0">
              <a:lnSpc>
                <a:spcPct val="140000"/>
              </a:lnSpc>
              <a:buNone/>
            </a:pPr>
            <a:r>
              <a:rPr lang="en-US" sz="2500" b="1">
                <a:latin typeface="Times New Roman" panose="02020603050405020304" charset="0"/>
              </a:rPr>
              <a:t>6. Were entirely ready to have God remove all these defects of character.</a:t>
            </a:r>
          </a:p>
          <a:p>
            <a:pPr marL="0" indent="0">
              <a:lnSpc>
                <a:spcPct val="140000"/>
              </a:lnSpc>
              <a:buNone/>
            </a:pPr>
            <a:r>
              <a:rPr lang="en-US" sz="2500" b="1">
                <a:latin typeface="Times New Roman" panose="02020603050405020304" charset="0"/>
              </a:rPr>
              <a:t>7. Humbly asked Him to remove our shortcomings.</a:t>
            </a:r>
          </a:p>
          <a:p>
            <a:pPr marL="0" indent="0">
              <a:lnSpc>
                <a:spcPct val="140000"/>
              </a:lnSpc>
              <a:buNone/>
            </a:pPr>
            <a:r>
              <a:rPr lang="en-US" sz="2500" b="1">
                <a:latin typeface="Times New Roman" panose="02020603050405020304" charset="0"/>
              </a:rPr>
              <a:t>8. Made a list of all persons we had harmed, and became willing to make amends to them all.</a:t>
            </a:r>
          </a:p>
          <a:p>
            <a:pPr marL="0" indent="0">
              <a:lnSpc>
                <a:spcPct val="140000"/>
              </a:lnSpc>
              <a:buNone/>
            </a:pPr>
            <a:r>
              <a:rPr lang="en-US" sz="2500" b="1">
                <a:latin typeface="Times New Roman" panose="02020603050405020304" charset="0"/>
              </a:rPr>
              <a:t>9. Made direct amends to such people wherever possible, except when to do so would injure them or others.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6645" y="-1265555"/>
            <a:ext cx="10515600" cy="1325563"/>
          </a:xfrm>
        </p:spPr>
        <p:txBody>
          <a:bodyPr/>
          <a:lstStyle/>
          <a:p>
            <a:endParaRPr lang="en-US"/>
          </a:p>
        </p:txBody>
      </p:sp>
      <p:sp>
        <p:nvSpPr>
          <p:cNvPr id="3" name="Content Placeholder 2"/>
          <p:cNvSpPr>
            <a:spLocks noGrp="1"/>
          </p:cNvSpPr>
          <p:nvPr>
            <p:ph idx="1"/>
          </p:nvPr>
        </p:nvSpPr>
        <p:spPr>
          <a:xfrm>
            <a:off x="838200" y="1292860"/>
            <a:ext cx="10515600" cy="4884420"/>
          </a:xfrm>
        </p:spPr>
        <p:txBody>
          <a:bodyPr>
            <a:normAutofit/>
          </a:bodyPr>
          <a:lstStyle/>
          <a:p>
            <a:pPr marL="0" indent="0">
              <a:lnSpc>
                <a:spcPct val="120000"/>
              </a:lnSpc>
              <a:buNone/>
            </a:pPr>
            <a:r>
              <a:rPr lang="en-US" b="1">
                <a:latin typeface="Times New Roman" panose="02020603050405020304" charset="0"/>
              </a:rPr>
              <a:t>10. Continued to take personal inventory and when we were wrong promptly admitted it.</a:t>
            </a:r>
          </a:p>
          <a:p>
            <a:pPr marL="0" indent="0">
              <a:lnSpc>
                <a:spcPct val="120000"/>
              </a:lnSpc>
              <a:buNone/>
            </a:pPr>
            <a:r>
              <a:rPr lang="en-US" b="1">
                <a:latin typeface="Times New Roman" panose="02020603050405020304" charset="0"/>
              </a:rPr>
              <a:t>11. Sought through prayer and meditation to improve our conscious contact with God as we understood Him, praying only for knowledge of His will for us and the power to carry that out.</a:t>
            </a:r>
          </a:p>
          <a:p>
            <a:pPr marL="0" indent="0">
              <a:lnSpc>
                <a:spcPct val="120000"/>
              </a:lnSpc>
              <a:buNone/>
            </a:pPr>
            <a:r>
              <a:rPr lang="en-US" b="1">
                <a:latin typeface="Times New Roman" panose="02020603050405020304" charset="0"/>
              </a:rPr>
              <a:t>12. Having had a spiritual awakening as the result of these steps, we tried to carry this message to alcoholics, and to practice these principles in all our affairs.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60 </a:t>
            </a:r>
          </a:p>
        </p:txBody>
      </p:sp>
      <p:sp>
        <p:nvSpPr>
          <p:cNvPr id="3" name="Content Placeholder 2"/>
          <p:cNvSpPr>
            <a:spLocks noGrp="1"/>
          </p:cNvSpPr>
          <p:nvPr>
            <p:ph idx="1"/>
          </p:nvPr>
        </p:nvSpPr>
        <p:spPr>
          <a:xfrm>
            <a:off x="838200" y="2196465"/>
            <a:ext cx="10515600" cy="4351338"/>
          </a:xfrm>
        </p:spPr>
        <p:txBody>
          <a:bodyPr/>
          <a:lstStyle/>
          <a:p>
            <a:pPr marL="0" indent="0">
              <a:buNone/>
            </a:pPr>
            <a:r>
              <a:rPr lang="en-US" b="1">
                <a:latin typeface="Times New Roman" panose="02020603050405020304" charset="0"/>
              </a:rPr>
              <a:t>Many of us exclaimed, “What an order! I can’t go through with it.” Do not be discouraged. No one among us has been able to maintain anything like perfect adherence to these principles. We are not saints. The point is, that we are willing to grow along spiritual lines. The principles we have set down are guides to progress. We claim spiritual progress rather than spiritual perfection.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79475"/>
            <a:ext cx="10515600" cy="1325563"/>
          </a:xfrm>
        </p:spPr>
        <p:txBody>
          <a:bodyPr>
            <a:normAutofit/>
          </a:bodyPr>
          <a:lstStyle/>
          <a:p>
            <a:r>
              <a:rPr lang="en-US">
                <a:latin typeface="Yu Gothic UI Semibold" panose="020B0700000000000000" charset="-128"/>
                <a:ea typeface="Yu Gothic UI Semibold" panose="020B0700000000000000" charset="-128"/>
              </a:rPr>
              <a:t>Step 1</a:t>
            </a:r>
          </a:p>
        </p:txBody>
      </p:sp>
      <p:sp>
        <p:nvSpPr>
          <p:cNvPr id="3" name="Content Placeholder 2"/>
          <p:cNvSpPr>
            <a:spLocks noGrp="1"/>
          </p:cNvSpPr>
          <p:nvPr>
            <p:ph idx="1"/>
          </p:nvPr>
        </p:nvSpPr>
        <p:spPr>
          <a:xfrm>
            <a:off x="838200" y="2515235"/>
            <a:ext cx="10515600" cy="4351338"/>
          </a:xfrm>
        </p:spPr>
        <p:txBody>
          <a:bodyPr/>
          <a:lstStyle/>
          <a:p>
            <a:pPr marL="0" indent="0">
              <a:lnSpc>
                <a:spcPct val="100000"/>
              </a:lnSpc>
              <a:buNone/>
            </a:pPr>
            <a:r>
              <a:rPr lang="en-US" sz="3200" b="1">
                <a:latin typeface="Times New Roman" panose="02020603050405020304" charset="0"/>
                <a:sym typeface="+mn-ea"/>
              </a:rPr>
              <a:t>We admitted we were powerless over alcohol - that our lives had become unmanageable.</a:t>
            </a:r>
            <a:endParaRPr lang="en-US" sz="3200" b="1">
              <a:latin typeface="Times New Roman" panose="02020603050405020304" charset="0"/>
            </a:endParaRPr>
          </a:p>
          <a:p>
            <a:pPr marL="0" indent="0">
              <a:lnSpc>
                <a:spcPct val="100000"/>
              </a:lnSpc>
              <a:buNone/>
            </a:pPr>
            <a:endParaRPr lang="en-US" sz="3200" b="1">
              <a:latin typeface="Times New Roman" panose="0202060305040502030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802130"/>
          </a:xfrm>
        </p:spPr>
        <p:txBody>
          <a:bodyPr>
            <a:normAutofit/>
          </a:bodyPr>
          <a:lstStyle/>
          <a:p>
            <a:r>
              <a:rPr lang="en-US" dirty="0">
                <a:latin typeface="Yu Gothic UI Semibold" panose="020B0700000000000000" charset="-128"/>
                <a:ea typeface="Yu Gothic UI Semibold" panose="020B0700000000000000" charset="-128"/>
              </a:rPr>
              <a:t>Page 24 paragraph 1</a:t>
            </a:r>
            <a:br>
              <a:rPr lang="en-US" dirty="0">
                <a:latin typeface="Yu Gothic UI Semibold" panose="020B0700000000000000" charset="-128"/>
                <a:ea typeface="Yu Gothic UI Semibold" panose="020B0700000000000000" charset="-128"/>
              </a:rPr>
            </a:br>
            <a:br>
              <a:rPr lang="en-US" sz="2400" dirty="0">
                <a:latin typeface="Yu Gothic UI Semibold" panose="020B0700000000000000" charset="-128"/>
                <a:ea typeface="Yu Gothic UI Semibold" panose="020B0700000000000000" charset="-128"/>
              </a:rPr>
            </a:br>
            <a:r>
              <a:rPr lang="en-US" dirty="0">
                <a:latin typeface="Yu Gothic UI Semibold" panose="020B0700000000000000" charset="-128"/>
                <a:ea typeface="Yu Gothic UI Semibold" panose="020B0700000000000000" charset="-128"/>
              </a:rPr>
              <a:t>	</a:t>
            </a:r>
            <a:r>
              <a:rPr lang="en-US" sz="5400" b="1" dirty="0">
                <a:ln w="12700" cmpd="sng">
                  <a:solidFill>
                    <a:schemeClr val="tx1"/>
                  </a:solidFill>
                  <a:prstDash val="solid"/>
                </a:ln>
                <a:solidFill>
                  <a:srgbClr val="FFFF00"/>
                </a:solidFill>
                <a:effectLst>
                  <a:outerShdw blurRad="38100" dist="19050" dir="2700000" algn="tl" rotWithShape="0">
                    <a:schemeClr val="dk1">
                      <a:alpha val="40000"/>
                    </a:schemeClr>
                  </a:outerShdw>
                </a:effectLst>
                <a:latin typeface="Yu Gothic UI Semibold" panose="020B0700000000000000" charset="-128"/>
                <a:ea typeface="Yu Gothic UI Semibold" panose="020B0700000000000000" charset="-128"/>
                <a:sym typeface="+mn-ea"/>
              </a:rPr>
              <a:t>Powerless</a:t>
            </a:r>
            <a:endParaRPr lang="en-US" sz="5400" b="1" dirty="0">
              <a:solidFill>
                <a:srgbClr val="FFFF00"/>
              </a:solidFill>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a:xfrm>
            <a:off x="838200" y="2294255"/>
            <a:ext cx="10515600" cy="4351338"/>
          </a:xfrm>
        </p:spPr>
        <p:txBody>
          <a:bodyPr/>
          <a:lstStyle/>
          <a:p>
            <a:pPr marL="0" indent="0">
              <a:buNone/>
            </a:pPr>
            <a:r>
              <a:rPr lang="en-US" b="1" dirty="0">
                <a:latin typeface="Times New Roman" panose="02020603050405020304" charset="0"/>
              </a:rPr>
              <a:t>The fact is that most alcoholics, for reasons yet obscure, have lost the power of choice in drink. Our so-called willpower becomes practically nonexistent. We are unable, at certain times, to bring into our consciousness with sufficient force the memory of the suffering and humiliation of even a week or a month ago. </a:t>
            </a:r>
            <a:r>
              <a:rPr lang="en-US" b="1" dirty="0">
                <a:solidFill>
                  <a:srgbClr val="FF0000"/>
                </a:solidFill>
                <a:effectLst>
                  <a:outerShdw blurRad="38100" dist="38100" dir="2700000" algn="tl">
                    <a:srgbClr val="000000">
                      <a:alpha val="43137"/>
                    </a:srgbClr>
                  </a:outerShdw>
                </a:effectLst>
                <a:latin typeface="Times New Roman" panose="02020603050405020304" charset="0"/>
              </a:rPr>
              <a:t>We are without defense against the first drink.</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44 paragraph 1 line 4</a:t>
            </a:r>
          </a:p>
        </p:txBody>
      </p:sp>
      <p:sp>
        <p:nvSpPr>
          <p:cNvPr id="3" name="Content Placeholder 2"/>
          <p:cNvSpPr>
            <a:spLocks noGrp="1"/>
          </p:cNvSpPr>
          <p:nvPr>
            <p:ph idx="1"/>
          </p:nvPr>
        </p:nvSpPr>
        <p:spPr>
          <a:xfrm>
            <a:off x="838200" y="2180590"/>
            <a:ext cx="10515600" cy="4351338"/>
          </a:xfrm>
        </p:spPr>
        <p:txBody>
          <a:bodyPr/>
          <a:lstStyle/>
          <a:p>
            <a:pPr marL="0" indent="0">
              <a:lnSpc>
                <a:spcPct val="110000"/>
              </a:lnSpc>
              <a:buNone/>
            </a:pPr>
            <a:r>
              <a:rPr lang="en-US" b="1" dirty="0">
                <a:latin typeface="Times New Roman" panose="02020603050405020304" charset="0"/>
              </a:rPr>
              <a:t>If, when you honestly want to, you find you cannot quit entirely, or if when drinking, you have little control over the amount you take, you are probably alcoholic. If that be the case, </a:t>
            </a:r>
            <a:r>
              <a:rPr lang="en-US" b="1" dirty="0">
                <a:solidFill>
                  <a:srgbClr val="FF0000"/>
                </a:solidFill>
                <a:effectLst>
                  <a:outerShdw blurRad="38100" dist="38100" dir="2700000" algn="tl">
                    <a:srgbClr val="000000">
                      <a:alpha val="43137"/>
                    </a:srgbClr>
                  </a:outerShdw>
                </a:effectLst>
                <a:latin typeface="Times New Roman" panose="02020603050405020304" charset="0"/>
              </a:rPr>
              <a:t>you may be suffering from an illness which only a spiritual experience will conquer.</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785620"/>
          </a:xfrm>
        </p:spPr>
        <p:txBody>
          <a:bodyPr>
            <a:normAutofit/>
          </a:bodyPr>
          <a:lstStyle/>
          <a:p>
            <a:r>
              <a:rPr lang="en-US" dirty="0">
                <a:latin typeface="Yu Gothic UI Semibold" panose="020B0700000000000000" charset="-128"/>
                <a:ea typeface="Yu Gothic UI Semibold" panose="020B0700000000000000" charset="-128"/>
              </a:rPr>
              <a:t>Page  52 paragraph 2 line 3</a:t>
            </a:r>
            <a:br>
              <a:rPr lang="en-US" dirty="0">
                <a:latin typeface="Yu Gothic UI Semibold" panose="020B0700000000000000" charset="-128"/>
                <a:ea typeface="Yu Gothic UI Semibold" panose="020B0700000000000000" charset="-128"/>
              </a:rPr>
            </a:br>
            <a:br>
              <a:rPr lang="en-US" sz="2400" dirty="0">
                <a:latin typeface="Yu Gothic UI Semibold" panose="020B0700000000000000" charset="-128"/>
                <a:ea typeface="Yu Gothic UI Semibold" panose="020B0700000000000000" charset="-128"/>
              </a:rPr>
            </a:br>
            <a:r>
              <a:rPr lang="en-US" dirty="0">
                <a:latin typeface="Yu Gothic UI Semibold" panose="020B0700000000000000" charset="-128"/>
                <a:ea typeface="Yu Gothic UI Semibold" panose="020B0700000000000000" charset="-128"/>
              </a:rPr>
              <a:t>	</a:t>
            </a:r>
            <a:r>
              <a:rPr lang="en-US" sz="5400" dirty="0">
                <a:ln w="12700" cmpd="sng">
                  <a:solidFill>
                    <a:schemeClr val="tx1"/>
                  </a:solidFill>
                  <a:prstDash val="solid"/>
                </a:ln>
                <a:solidFill>
                  <a:srgbClr val="FFFF00"/>
                </a:solidFill>
                <a:effectLst>
                  <a:outerShdw blurRad="38100" dist="19050" dir="2700000" algn="tl" rotWithShape="0">
                    <a:schemeClr val="dk1">
                      <a:alpha val="40000"/>
                    </a:schemeClr>
                  </a:outerShdw>
                </a:effectLst>
                <a:latin typeface="Yu Gothic UI Semibold" panose="020B0700000000000000" charset="-128"/>
                <a:ea typeface="Yu Gothic UI Semibold" panose="020B0700000000000000" charset="-128"/>
                <a:sym typeface="+mn-ea"/>
              </a:rPr>
              <a:t>Unmanageable</a:t>
            </a:r>
            <a:endParaRPr lang="en-US" sz="5400" dirty="0">
              <a:solidFill>
                <a:srgbClr val="FFFF00"/>
              </a:solidFill>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a:xfrm>
            <a:off x="838200" y="2151380"/>
            <a:ext cx="10515600" cy="4351338"/>
          </a:xfrm>
        </p:spPr>
        <p:txBody>
          <a:bodyPr/>
          <a:lstStyle/>
          <a:p>
            <a:pPr marL="0" indent="0">
              <a:lnSpc>
                <a:spcPct val="100000"/>
              </a:lnSpc>
              <a:buNone/>
            </a:pPr>
            <a:r>
              <a:rPr lang="en-US" b="1" dirty="0">
                <a:latin typeface="Times New Roman" panose="02020603050405020304" charset="0"/>
              </a:rPr>
              <a:t>We were having trouble with personal relationships, we couldn't control our emotional natures, we were prey to misery and depression, we couldn't make a living, we had a feeling of uselessness, we were full of fear, we were unhappy, we couldn't seem to be of real help to other people.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atin typeface="Yu Gothic UI Semibold" panose="020B0700000000000000" charset="-128"/>
                <a:ea typeface="Yu Gothic UI Semibold" panose="020B0700000000000000" charset="-128"/>
                <a:sym typeface="+mn-ea"/>
              </a:rPr>
              <a:t>What We'll Be Doing</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r>
              <a:rPr lang="en-US" b="1">
                <a:latin typeface="Times New Roman" panose="02020603050405020304" charset="0"/>
              </a:rPr>
              <a:t>We will have 2 sessions, each lasting about 90 minutes. Please wait until breaks to smoke or use the restrooms.</a:t>
            </a:r>
          </a:p>
          <a:p>
            <a:endParaRPr lang="en-US" b="1">
              <a:latin typeface="Times New Roman" panose="02020603050405020304" charset="0"/>
            </a:endParaRPr>
          </a:p>
          <a:p>
            <a:r>
              <a:rPr lang="en-US" b="1">
                <a:latin typeface="Times New Roman" panose="02020603050405020304" charset="0"/>
              </a:rPr>
              <a:t>Turn OFF cell phones. Your conversation or texting may keep someone else from hearing the life saving message.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44 paragraph 4</a:t>
            </a:r>
          </a:p>
        </p:txBody>
      </p:sp>
      <p:sp>
        <p:nvSpPr>
          <p:cNvPr id="3" name="Content Placeholder 2"/>
          <p:cNvSpPr>
            <a:spLocks noGrp="1"/>
          </p:cNvSpPr>
          <p:nvPr>
            <p:ph idx="1"/>
          </p:nvPr>
        </p:nvSpPr>
        <p:spPr/>
        <p:txBody>
          <a:bodyPr/>
          <a:lstStyle/>
          <a:p>
            <a:pPr marL="0" indent="0">
              <a:lnSpc>
                <a:spcPct val="100000"/>
              </a:lnSpc>
              <a:buNone/>
            </a:pPr>
            <a:r>
              <a:rPr lang="en-US" b="1">
                <a:latin typeface="Times New Roman" panose="02020603050405020304" charset="0"/>
              </a:rPr>
              <a:t>If a mere code of morals or a better philosophy of life were sufficient to overcome alcoholism, many of us would have recovered long ago. But we found that such codes and philosophies did not save us, no matter how much we tried. We could wish to be moral, we could wish to be philosophically comforted, in fact, we could will these things with all our might, but the needed power wasn't there. Our human resources, as marshaled by the will, were not sufficient; they failed utterly.</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37455"/>
          </a:xfrm>
        </p:spPr>
        <p:txBody>
          <a:bodyPr/>
          <a:lstStyle/>
          <a:p>
            <a:pPr algn="ctr"/>
            <a:r>
              <a:rPr lang="en-US" sz="5400">
                <a:solidFill>
                  <a:srgbClr val="C00000"/>
                </a:solidFill>
                <a:latin typeface="Yu Gothic UI Semibold" panose="020B0700000000000000" charset="-128"/>
                <a:ea typeface="Yu Gothic UI Semibold" panose="020B0700000000000000" charset="-128"/>
                <a:sym typeface="+mn-ea"/>
              </a:rPr>
              <a:t>The Solution</a:t>
            </a:r>
          </a:p>
        </p:txBody>
      </p:sp>
    </p:spTree>
    <p:extLst>
      <p:ext uri="{BB962C8B-B14F-4D97-AF65-F5344CB8AC3E}">
        <p14:creationId xmlns:p14="http://schemas.microsoft.com/office/powerpoint/2010/main" val="24352756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Yu Gothic UI Semibold" panose="020B0700000000000000" charset="-128"/>
                <a:ea typeface="Yu Gothic UI Semibold" panose="020B0700000000000000" charset="-128"/>
              </a:rPr>
              <a:t>Page 30 paragraph 2</a:t>
            </a:r>
          </a:p>
        </p:txBody>
      </p:sp>
      <p:sp>
        <p:nvSpPr>
          <p:cNvPr id="3" name="Content Placeholder 2"/>
          <p:cNvSpPr>
            <a:spLocks noGrp="1"/>
          </p:cNvSpPr>
          <p:nvPr>
            <p:ph idx="1"/>
          </p:nvPr>
        </p:nvSpPr>
        <p:spPr>
          <a:xfrm>
            <a:off x="838200" y="2252345"/>
            <a:ext cx="10515600" cy="4351338"/>
          </a:xfrm>
        </p:spPr>
        <p:txBody>
          <a:bodyPr/>
          <a:lstStyle/>
          <a:p>
            <a:pPr marL="0" indent="0">
              <a:lnSpc>
                <a:spcPct val="110000"/>
              </a:lnSpc>
              <a:buNone/>
            </a:pPr>
            <a:r>
              <a:rPr lang="en-US" b="1" dirty="0">
                <a:latin typeface="Times New Roman" panose="02020603050405020304" charset="0"/>
              </a:rPr>
              <a:t>We learned that we had to fully concede to our innermost selves that we were alcoholics. </a:t>
            </a:r>
            <a:r>
              <a:rPr lang="en-US" b="1" dirty="0">
                <a:solidFill>
                  <a:srgbClr val="FF0000"/>
                </a:solidFill>
                <a:effectLst>
                  <a:outerShdw blurRad="38100" dist="38100" dir="2700000" algn="tl">
                    <a:srgbClr val="000000">
                      <a:alpha val="43137"/>
                    </a:srgbClr>
                  </a:outerShdw>
                </a:effectLst>
                <a:latin typeface="Times New Roman" panose="02020603050405020304" charset="0"/>
              </a:rPr>
              <a:t>This is the first step in recovery.</a:t>
            </a:r>
            <a:r>
              <a:rPr lang="en-US" b="1" dirty="0">
                <a:solidFill>
                  <a:srgbClr val="FF0000"/>
                </a:solidFill>
                <a:latin typeface="Times New Roman" panose="02020603050405020304" charset="0"/>
              </a:rPr>
              <a:t> </a:t>
            </a:r>
            <a:r>
              <a:rPr lang="en-US" b="1" dirty="0">
                <a:latin typeface="Times New Roman" panose="02020603050405020304" charset="0"/>
              </a:rPr>
              <a:t>The delusion that we are like other people, or presently may be, has to be smashed.</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First step question:</a:t>
            </a:r>
          </a:p>
        </p:txBody>
      </p:sp>
      <p:sp>
        <p:nvSpPr>
          <p:cNvPr id="3" name="Content Placeholder 2"/>
          <p:cNvSpPr>
            <a:spLocks noGrp="1"/>
          </p:cNvSpPr>
          <p:nvPr>
            <p:ph idx="1"/>
          </p:nvPr>
        </p:nvSpPr>
        <p:spPr>
          <a:xfrm>
            <a:off x="838200" y="2214245"/>
            <a:ext cx="10515600" cy="4351338"/>
          </a:xfrm>
        </p:spPr>
        <p:txBody>
          <a:bodyPr/>
          <a:lstStyle/>
          <a:p>
            <a:pPr marL="0" indent="0">
              <a:lnSpc>
                <a:spcPct val="110000"/>
              </a:lnSpc>
              <a:buNone/>
            </a:pPr>
            <a:r>
              <a:rPr lang="en-US" sz="3200" b="1">
                <a:latin typeface="Times New Roman" panose="02020603050405020304" charset="0"/>
              </a:rPr>
              <a:t>First step question: Do you admit that you were powerless over alcohol- that your life had become unmanageable?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41680"/>
            <a:ext cx="10515600" cy="1325563"/>
          </a:xfrm>
        </p:spPr>
        <p:txBody>
          <a:bodyPr/>
          <a:lstStyle/>
          <a:p>
            <a:r>
              <a:rPr lang="en-US">
                <a:latin typeface="Yu Gothic UI Semibold" panose="020B0700000000000000" charset="-128"/>
                <a:ea typeface="Yu Gothic UI Semibold" panose="020B0700000000000000" charset="-128"/>
              </a:rPr>
              <a:t>Step 2</a:t>
            </a:r>
          </a:p>
        </p:txBody>
      </p:sp>
      <p:sp>
        <p:nvSpPr>
          <p:cNvPr id="3" name="Content Placeholder 2"/>
          <p:cNvSpPr>
            <a:spLocks noGrp="1"/>
          </p:cNvSpPr>
          <p:nvPr>
            <p:ph idx="1"/>
          </p:nvPr>
        </p:nvSpPr>
        <p:spPr>
          <a:xfrm>
            <a:off x="838200" y="2239645"/>
            <a:ext cx="10515600" cy="4351338"/>
          </a:xfrm>
        </p:spPr>
        <p:txBody>
          <a:bodyPr/>
          <a:lstStyle/>
          <a:p>
            <a:pPr marL="0" indent="0">
              <a:lnSpc>
                <a:spcPct val="100000"/>
              </a:lnSpc>
              <a:buNone/>
            </a:pPr>
            <a:r>
              <a:rPr lang="en-US" sz="3200" b="1">
                <a:latin typeface="Times New Roman" panose="02020603050405020304" charset="0"/>
                <a:sym typeface="+mn-ea"/>
              </a:rPr>
              <a:t>Came to believe that a Power greater than ourselves could restore us to sanity.</a:t>
            </a:r>
            <a:endParaRPr lang="en-US" sz="3200" b="1">
              <a:latin typeface="Times New Roman" panose="02020603050405020304" charset="0"/>
            </a:endParaRPr>
          </a:p>
          <a:p>
            <a:pPr marL="0" indent="0">
              <a:lnSpc>
                <a:spcPct val="100000"/>
              </a:lnSpc>
              <a:buNone/>
            </a:pPr>
            <a:endParaRPr lang="en-US" sz="3200" b="1">
              <a:latin typeface="Times New Roman" panose="0202060305040502030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45 paragraph 1-2</a:t>
            </a:r>
          </a:p>
        </p:txBody>
      </p:sp>
      <p:sp>
        <p:nvSpPr>
          <p:cNvPr id="3" name="Content Placeholder 2"/>
          <p:cNvSpPr>
            <a:spLocks noGrp="1"/>
          </p:cNvSpPr>
          <p:nvPr>
            <p:ph idx="1"/>
          </p:nvPr>
        </p:nvSpPr>
        <p:spPr/>
        <p:txBody>
          <a:bodyPr>
            <a:normAutofit lnSpcReduction="10000"/>
          </a:bodyPr>
          <a:lstStyle/>
          <a:p>
            <a:pPr marL="0" indent="0">
              <a:lnSpc>
                <a:spcPct val="110000"/>
              </a:lnSpc>
              <a:buNone/>
            </a:pPr>
            <a:r>
              <a:rPr lang="en-US" b="1" dirty="0">
                <a:latin typeface="Times New Roman" panose="02020603050405020304" charset="0"/>
              </a:rPr>
              <a:t>Lack of power, that was our dilemma. We had to find a power by which we could live, and it had to be a power greater than ourselves. Obviously. But where and how were we to find this Power?</a:t>
            </a:r>
          </a:p>
          <a:p>
            <a:pPr marL="0" indent="0">
              <a:lnSpc>
                <a:spcPct val="110000"/>
              </a:lnSpc>
              <a:buNone/>
            </a:pPr>
            <a:r>
              <a:rPr lang="en-US" b="1" dirty="0">
                <a:latin typeface="Times New Roman" panose="02020603050405020304" charset="0"/>
                <a:sym typeface="+mn-ea"/>
              </a:rPr>
              <a:t>Well, that's exactly what this book is about. Its main object is to enable you to find a Power greater than yourself which will solve your problem. That means we've written a book which we believe to be spiritual as well as moral. And it means, of course, that we are going to talk about God.</a:t>
            </a:r>
            <a:endParaRPr lang="en-US" b="1" dirty="0">
              <a:latin typeface="Times New Roman" panose="02020603050405020304" charset="0"/>
            </a:endParaRPr>
          </a:p>
          <a:p>
            <a:pPr marL="0" indent="0">
              <a:lnSpc>
                <a:spcPct val="110000"/>
              </a:lnSpc>
              <a:buNone/>
            </a:pPr>
            <a:endParaRPr lang="en-US" b="1" dirty="0">
              <a:latin typeface="Times New Roman" panose="0202060305040502030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44 paragraph 2</a:t>
            </a:r>
          </a:p>
        </p:txBody>
      </p:sp>
      <p:sp>
        <p:nvSpPr>
          <p:cNvPr id="3" name="Content Placeholder 2"/>
          <p:cNvSpPr>
            <a:spLocks noGrp="1"/>
          </p:cNvSpPr>
          <p:nvPr>
            <p:ph idx="1"/>
          </p:nvPr>
        </p:nvSpPr>
        <p:spPr>
          <a:xfrm>
            <a:off x="838200" y="2201545"/>
            <a:ext cx="10515600" cy="4351338"/>
          </a:xfrm>
        </p:spPr>
        <p:txBody>
          <a:bodyPr/>
          <a:lstStyle/>
          <a:p>
            <a:pPr marL="0" indent="0">
              <a:lnSpc>
                <a:spcPct val="110000"/>
              </a:lnSpc>
              <a:buNone/>
            </a:pPr>
            <a:r>
              <a:rPr lang="en-US" b="1">
                <a:latin typeface="Times New Roman" panose="02020603050405020304" charset="0"/>
              </a:rPr>
              <a:t>To one who feels he is an atheist or agnostic such an experience seems impossible, but to continue as he is means disaster, especially if he is an alcoholic of the hopeless variety. To be doomed to an alcoholic death or to live on a spiritual basis are not always easy alternatives to face.</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47 paragraph 1</a:t>
            </a:r>
          </a:p>
        </p:txBody>
      </p:sp>
      <p:sp>
        <p:nvSpPr>
          <p:cNvPr id="3" name="Content Placeholder 2"/>
          <p:cNvSpPr>
            <a:spLocks noGrp="1"/>
          </p:cNvSpPr>
          <p:nvPr>
            <p:ph idx="1"/>
          </p:nvPr>
        </p:nvSpPr>
        <p:spPr/>
        <p:txBody>
          <a:bodyPr>
            <a:normAutofit fontScale="92500"/>
          </a:bodyPr>
          <a:lstStyle/>
          <a:p>
            <a:pPr marL="0" indent="0">
              <a:lnSpc>
                <a:spcPct val="110000"/>
              </a:lnSpc>
              <a:buNone/>
            </a:pPr>
            <a:r>
              <a:rPr lang="en-US" b="1">
                <a:latin typeface="Times New Roman" panose="02020603050405020304" charset="0"/>
              </a:rPr>
              <a:t>When, therefore, we speak to you of God, we mean your own conception of God. This applies, too, to other spiritual expressions which you find in this book. Do not let any prejudice you may have against spiritual terms deter you from honestly asking yourself what they mean to you. At the start, this was all we needed to commence spiritual growth, to effect our first conscious relation with God as we understood him. Afterward, we found ourselves accepting many things which then seemed entirely out of reach. That was growth, but if we wished to grow we had to begin somewhere. So we used our own conception, however limited it was.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28 paragraph 4</a:t>
            </a:r>
          </a:p>
        </p:txBody>
      </p:sp>
      <p:sp>
        <p:nvSpPr>
          <p:cNvPr id="3" name="Content Placeholder 2"/>
          <p:cNvSpPr>
            <a:spLocks noGrp="1"/>
          </p:cNvSpPr>
          <p:nvPr>
            <p:ph idx="1"/>
          </p:nvPr>
        </p:nvSpPr>
        <p:spPr>
          <a:xfrm>
            <a:off x="838200" y="2214245"/>
            <a:ext cx="10515600" cy="4351338"/>
          </a:xfrm>
        </p:spPr>
        <p:txBody>
          <a:bodyPr/>
          <a:lstStyle/>
          <a:p>
            <a:pPr marL="0" indent="0">
              <a:lnSpc>
                <a:spcPct val="110000"/>
              </a:lnSpc>
              <a:buNone/>
            </a:pPr>
            <a:r>
              <a:rPr lang="en-US" b="1">
                <a:latin typeface="Times New Roman" panose="02020603050405020304" charset="0"/>
              </a:rPr>
              <a:t>We think it no concern of ours what religious bodies our members identify themselves with as individuals. This should be an entirely personal affair which each one decides for himself in the light of past associations, or his present choice. Not all of us join religious bodies, but most of us favor such memberships.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atin typeface="Yu Gothic UI Semibold" panose="020B0700000000000000" charset="-128"/>
                <a:ea typeface="Yu Gothic UI Semibold" panose="020B0700000000000000" charset="-128"/>
              </a:rPr>
              <a:t>Page 47 Paragraph 2</a:t>
            </a:r>
            <a:br>
              <a:rPr lang="en-US">
                <a:latin typeface="Yu Gothic UI Semibold" panose="020B0700000000000000" charset="-128"/>
                <a:ea typeface="Yu Gothic UI Semibold" panose="020B0700000000000000" charset="-128"/>
              </a:rPr>
            </a:br>
            <a:br>
              <a:rPr lang="en-US" sz="2000">
                <a:latin typeface="Yu Gothic UI Semibold" panose="020B0700000000000000" charset="-128"/>
                <a:ea typeface="Yu Gothic UI Semibold" panose="020B0700000000000000" charset="-128"/>
              </a:rPr>
            </a:br>
            <a:r>
              <a:rPr lang="en-US">
                <a:latin typeface="Yu Gothic UI Semibold" panose="020B0700000000000000" charset="-128"/>
                <a:ea typeface="Yu Gothic UI Semibold" panose="020B0700000000000000" charset="-128"/>
              </a:rPr>
              <a:t>Second step question:</a:t>
            </a:r>
          </a:p>
        </p:txBody>
      </p:sp>
      <p:sp>
        <p:nvSpPr>
          <p:cNvPr id="3" name="Content Placeholder 2"/>
          <p:cNvSpPr>
            <a:spLocks noGrp="1"/>
          </p:cNvSpPr>
          <p:nvPr>
            <p:ph sz="half" idx="1"/>
          </p:nvPr>
        </p:nvSpPr>
        <p:spPr>
          <a:xfrm>
            <a:off x="838200" y="1825625"/>
            <a:ext cx="10516235" cy="4351655"/>
          </a:xfrm>
        </p:spPr>
        <p:txBody>
          <a:bodyPr/>
          <a:lstStyle/>
          <a:p>
            <a:pPr marL="0" indent="0">
              <a:lnSpc>
                <a:spcPct val="110000"/>
              </a:lnSpc>
              <a:buNone/>
            </a:pPr>
            <a:endParaRPr lang="en-US" sz="3200" b="1" dirty="0">
              <a:latin typeface="Times New Roman" panose="02020603050405020304" charset="0"/>
            </a:endParaRPr>
          </a:p>
          <a:p>
            <a:pPr marL="0" indent="0">
              <a:lnSpc>
                <a:spcPct val="110000"/>
              </a:lnSpc>
              <a:buNone/>
            </a:pPr>
            <a:r>
              <a:rPr lang="en-US" sz="3200" b="1" dirty="0">
                <a:latin typeface="Times New Roman" panose="02020603050405020304" charset="0"/>
              </a:rPr>
              <a:t>We need to ask ourselves but one short question. “Do I now believe, or am I even willing to believe, that there is a power greater than myself?" </a:t>
            </a:r>
          </a:p>
        </p:txBody>
      </p:sp>
      <p:sp>
        <p:nvSpPr>
          <p:cNvPr id="6" name="Content Placeholder 5">
            <a:extLst>
              <a:ext uri="{FF2B5EF4-FFF2-40B4-BE49-F238E27FC236}">
                <a16:creationId xmlns:a16="http://schemas.microsoft.com/office/drawing/2014/main" id="{6B6663B6-3019-4DA9-948B-EF77DD309273}"/>
              </a:ext>
            </a:extLst>
          </p:cNvPr>
          <p:cNvSpPr>
            <a:spLocks noGrp="1"/>
          </p:cNvSpPr>
          <p:nvPr>
            <p:ph sz="half" idx="2"/>
          </p:nvPr>
        </p:nvSpPr>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atin typeface="Yu Gothic UI Semibold" panose="020B0700000000000000" charset="-128"/>
                <a:ea typeface="Yu Gothic UI Semibold" panose="020B0700000000000000" charset="-128"/>
                <a:sym typeface="+mn-ea"/>
              </a:rPr>
              <a:t>What We'll Be Doing</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r>
              <a:rPr lang="en-US" b="1">
                <a:latin typeface="Times New Roman" panose="02020603050405020304" charset="0"/>
              </a:rPr>
              <a:t>We will have 2 sessions, each lasting about 90 minutes. Please wait until breaks to smoke or use the restrooms.</a:t>
            </a:r>
          </a:p>
          <a:p>
            <a:endParaRPr lang="en-US" b="1">
              <a:latin typeface="Times New Roman" panose="02020603050405020304" charset="0"/>
            </a:endParaRPr>
          </a:p>
          <a:p>
            <a:r>
              <a:rPr lang="en-US" b="1">
                <a:latin typeface="Times New Roman" panose="02020603050405020304" charset="0"/>
              </a:rPr>
              <a:t>Turn OFF cell phones. Your conversation or texting may keep someone else from hearing the life saving message.</a:t>
            </a:r>
          </a:p>
          <a:p>
            <a:endParaRPr lang="en-US" b="1">
              <a:latin typeface="Times New Roman" panose="02020603050405020304" charset="0"/>
            </a:endParaRPr>
          </a:p>
          <a:p>
            <a:r>
              <a:rPr lang="en-US" b="1">
                <a:latin typeface="Times New Roman" panose="02020603050405020304" charset="0"/>
              </a:rPr>
              <a:t>Write down your questions and save them until the end of each session.</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40715"/>
            <a:ext cx="10515600" cy="1325563"/>
          </a:xfrm>
        </p:spPr>
        <p:txBody>
          <a:bodyPr/>
          <a:lstStyle/>
          <a:p>
            <a:r>
              <a:rPr lang="en-US">
                <a:latin typeface="Yu Gothic UI Semibold" panose="020B0700000000000000" charset="-128"/>
                <a:ea typeface="Yu Gothic UI Semibold" panose="020B0700000000000000" charset="-128"/>
              </a:rPr>
              <a:t>Step 3</a:t>
            </a:r>
          </a:p>
        </p:txBody>
      </p:sp>
      <p:sp>
        <p:nvSpPr>
          <p:cNvPr id="3" name="Content Placeholder 2"/>
          <p:cNvSpPr>
            <a:spLocks noGrp="1"/>
          </p:cNvSpPr>
          <p:nvPr>
            <p:ph idx="1"/>
          </p:nvPr>
        </p:nvSpPr>
        <p:spPr>
          <a:xfrm>
            <a:off x="838200" y="2139315"/>
            <a:ext cx="10515600" cy="4351338"/>
          </a:xfrm>
        </p:spPr>
        <p:txBody>
          <a:bodyPr/>
          <a:lstStyle/>
          <a:p>
            <a:pPr marL="0" indent="0">
              <a:lnSpc>
                <a:spcPct val="110000"/>
              </a:lnSpc>
              <a:buNone/>
            </a:pPr>
            <a:r>
              <a:rPr lang="en-US" sz="3200" b="1">
                <a:latin typeface="Times New Roman" panose="02020603050405020304" charset="0"/>
                <a:sym typeface="+mn-ea"/>
              </a:rPr>
              <a:t>Made a decision to turn our will and our lives over to the care of God as we understood Him.</a:t>
            </a:r>
            <a:endParaRPr lang="en-US" sz="3200" b="1">
              <a:latin typeface="Times New Roman" panose="02020603050405020304" charset="0"/>
            </a:endParaRPr>
          </a:p>
          <a:p>
            <a:pPr>
              <a:lnSpc>
                <a:spcPct val="110000"/>
              </a:lnSpc>
            </a:pPr>
            <a:endParaRPr lang="en-US" sz="3200" b="1">
              <a:latin typeface="Times New Roman" panose="0202060305040502030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60 paragraph 2</a:t>
            </a:r>
          </a:p>
        </p:txBody>
      </p:sp>
      <p:sp>
        <p:nvSpPr>
          <p:cNvPr id="3" name="Content Placeholder 2"/>
          <p:cNvSpPr>
            <a:spLocks noGrp="1"/>
          </p:cNvSpPr>
          <p:nvPr>
            <p:ph idx="1"/>
          </p:nvPr>
        </p:nvSpPr>
        <p:spPr>
          <a:xfrm>
            <a:off x="838200" y="1842135"/>
            <a:ext cx="10515600" cy="4351338"/>
          </a:xfrm>
        </p:spPr>
        <p:txBody>
          <a:bodyPr/>
          <a:lstStyle/>
          <a:p>
            <a:pPr marL="0" indent="0">
              <a:lnSpc>
                <a:spcPct val="120000"/>
              </a:lnSpc>
              <a:buNone/>
            </a:pPr>
            <a:r>
              <a:rPr lang="en-US" b="1">
                <a:latin typeface="Times New Roman" panose="02020603050405020304" charset="0"/>
              </a:rPr>
              <a:t> Our description of the alcoholic, the chapter to the agnostic, and our personal adventures before and after make clear three pertinent ideas:</a:t>
            </a:r>
          </a:p>
          <a:p>
            <a:pPr marL="0" indent="0">
              <a:lnSpc>
                <a:spcPct val="120000"/>
              </a:lnSpc>
              <a:buNone/>
            </a:pPr>
            <a:r>
              <a:rPr lang="en-US" b="1">
                <a:latin typeface="Times New Roman" panose="02020603050405020304" charset="0"/>
              </a:rPr>
              <a:t>A.) That we were alcoholic and could not manage our own lives. </a:t>
            </a:r>
          </a:p>
          <a:p>
            <a:pPr marL="0" indent="0">
              <a:lnSpc>
                <a:spcPct val="120000"/>
              </a:lnSpc>
              <a:buNone/>
            </a:pPr>
            <a:r>
              <a:rPr lang="en-US" b="1">
                <a:latin typeface="Times New Roman" panose="02020603050405020304" charset="0"/>
              </a:rPr>
              <a:t>B.) That probably no human power could have relieved are alcoholism. </a:t>
            </a:r>
          </a:p>
          <a:p>
            <a:pPr marL="0" indent="0">
              <a:lnSpc>
                <a:spcPct val="120000"/>
              </a:lnSpc>
              <a:buNone/>
            </a:pPr>
            <a:r>
              <a:rPr lang="en-US" b="1">
                <a:latin typeface="Times New Roman" panose="02020603050405020304" charset="0"/>
              </a:rPr>
              <a:t>C.) That God could and would if He were sought.</a:t>
            </a:r>
          </a:p>
          <a:p>
            <a:pPr>
              <a:lnSpc>
                <a:spcPct val="120000"/>
              </a:lnSpc>
            </a:pPr>
            <a:endParaRPr lang="en-US" b="1">
              <a:latin typeface="Times New Roman" panose="0202060305040502030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60 paragraph 3-4</a:t>
            </a:r>
          </a:p>
        </p:txBody>
      </p:sp>
      <p:sp>
        <p:nvSpPr>
          <p:cNvPr id="3" name="Content Placeholder 2"/>
          <p:cNvSpPr>
            <a:spLocks noGrp="1"/>
          </p:cNvSpPr>
          <p:nvPr>
            <p:ph idx="1"/>
          </p:nvPr>
        </p:nvSpPr>
        <p:spPr>
          <a:xfrm>
            <a:off x="838200" y="2251710"/>
            <a:ext cx="10515600" cy="4351338"/>
          </a:xfrm>
        </p:spPr>
        <p:txBody>
          <a:bodyPr/>
          <a:lstStyle/>
          <a:p>
            <a:pPr marL="0" indent="0">
              <a:lnSpc>
                <a:spcPct val="120000"/>
              </a:lnSpc>
              <a:buNone/>
            </a:pPr>
            <a:r>
              <a:rPr lang="en-US" b="1">
                <a:latin typeface="Times New Roman" panose="02020603050405020304" charset="0"/>
              </a:rPr>
              <a:t>Being convinced, </a:t>
            </a:r>
            <a:r>
              <a:rPr lang="en-US" b="1" i="1">
                <a:latin typeface="Times New Roman" panose="02020603050405020304" charset="0"/>
              </a:rPr>
              <a:t>we were at Step Three</a:t>
            </a:r>
            <a:r>
              <a:rPr lang="en-US" b="1">
                <a:latin typeface="Times New Roman" panose="02020603050405020304" charset="0"/>
              </a:rPr>
              <a:t>, which is that we decided to turn our will and our life over to God as we understood Him. Just what do we mean by that, and just what do we have to do?</a:t>
            </a:r>
          </a:p>
          <a:p>
            <a:pPr marL="0" indent="0">
              <a:lnSpc>
                <a:spcPct val="120000"/>
              </a:lnSpc>
              <a:buNone/>
            </a:pPr>
            <a:r>
              <a:rPr lang="en-US" b="1">
                <a:latin typeface="Times New Roman" panose="02020603050405020304" charset="0"/>
                <a:sym typeface="+mn-ea"/>
              </a:rPr>
              <a:t>The first requirement is that we be convinced that any life run on self-will can hardly be a success.</a:t>
            </a:r>
            <a:endParaRPr lang="en-US" b="1">
              <a:latin typeface="Times New Roman" panose="02020603050405020304" charset="0"/>
            </a:endParaRPr>
          </a:p>
          <a:p>
            <a:pPr>
              <a:lnSpc>
                <a:spcPct val="120000"/>
              </a:lnSpc>
            </a:pPr>
            <a:endParaRPr lang="en-US" b="1">
              <a:latin typeface="Times New Roman" panose="0202060305040502030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62 paragraph 1-2</a:t>
            </a:r>
          </a:p>
        </p:txBody>
      </p:sp>
      <p:sp>
        <p:nvSpPr>
          <p:cNvPr id="3" name="Content Placeholder 2"/>
          <p:cNvSpPr>
            <a:spLocks noGrp="1"/>
          </p:cNvSpPr>
          <p:nvPr>
            <p:ph idx="1"/>
          </p:nvPr>
        </p:nvSpPr>
        <p:spPr>
          <a:xfrm>
            <a:off x="838200" y="1825625"/>
            <a:ext cx="10515600" cy="4496435"/>
          </a:xfrm>
        </p:spPr>
        <p:txBody>
          <a:bodyPr>
            <a:normAutofit fontScale="97500" lnSpcReduction="10000"/>
          </a:bodyPr>
          <a:lstStyle/>
          <a:p>
            <a:pPr marL="0" indent="0">
              <a:lnSpc>
                <a:spcPct val="110000"/>
              </a:lnSpc>
              <a:buNone/>
            </a:pPr>
            <a:r>
              <a:rPr lang="en-US" b="1">
                <a:latin typeface="Times New Roman" panose="02020603050405020304" charset="0"/>
              </a:rPr>
              <a:t>Selfishness, self-centeredness! That, we think, is the root of our troubles. Driven by a hundred forms of fear, self-delusion, self-seeking, and self-pity, we step on the toes of our fellows and they retaliate. Sometimes they hurt us, seemingly without provocation, but we invariably find that at some time in the past we have made decisions based on self which later placed us in a position to be hurt. </a:t>
            </a:r>
          </a:p>
          <a:p>
            <a:pPr marL="0" indent="0">
              <a:lnSpc>
                <a:spcPct val="110000"/>
              </a:lnSpc>
              <a:buNone/>
            </a:pPr>
            <a:r>
              <a:rPr lang="en-US" b="1">
                <a:latin typeface="Times New Roman" panose="02020603050405020304" charset="0"/>
                <a:sym typeface="+mn-ea"/>
              </a:rPr>
              <a:t>So our troubles, we think, or basically of our own making. They arise out of ourselves, and the alcoholic is an extreme example of self will run riot, though he usually doesn't think so. Above everything, we alcoholics must be rid of this selfishness. We must, or it kills us! </a:t>
            </a:r>
            <a:endParaRPr lang="en-US" b="1">
              <a:latin typeface="Times New Roman" panose="02020603050405020304" charset="0"/>
            </a:endParaRPr>
          </a:p>
          <a:p>
            <a:pPr>
              <a:lnSpc>
                <a:spcPct val="110000"/>
              </a:lnSpc>
            </a:pPr>
            <a:endParaRPr lang="en-US" b="1">
              <a:latin typeface="Times New Roman" panose="0202060305040502030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a:latin typeface="Yu Gothic UI Semibold" panose="020B0700000000000000" charset="-128"/>
                <a:ea typeface="Yu Gothic UI Semibold" panose="020B0700000000000000" charset="-128"/>
                <a:sym typeface="+mn-ea"/>
              </a:rPr>
              <a:t>Page 62 paragraph 2 continued and paragraph 3</a:t>
            </a:r>
            <a:endParaRPr lang="en-US" sz="3600">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a:xfrm>
            <a:off x="838200" y="1955165"/>
            <a:ext cx="10515600" cy="4630420"/>
          </a:xfrm>
        </p:spPr>
        <p:txBody>
          <a:bodyPr>
            <a:normAutofit fontScale="90000"/>
          </a:bodyPr>
          <a:lstStyle/>
          <a:p>
            <a:pPr marL="0" indent="0">
              <a:lnSpc>
                <a:spcPct val="100000"/>
              </a:lnSpc>
              <a:buNone/>
            </a:pPr>
            <a:r>
              <a:rPr lang="en-US" b="1">
                <a:latin typeface="Times New Roman" panose="02020603050405020304" charset="0"/>
              </a:rPr>
              <a:t>God makes that possible. And there often seems no way of entirely getting rid of self without His aid. Many of us had moral and philosophical convictions galore, but we could not live up to them even though we would have liked to. Neither could we reduce our self-centeredness much by wishing or trying on our own power. We had to have God’s help.</a:t>
            </a:r>
          </a:p>
          <a:p>
            <a:pPr marL="0" indent="0">
              <a:lnSpc>
                <a:spcPct val="100000"/>
              </a:lnSpc>
              <a:buNone/>
            </a:pPr>
            <a:r>
              <a:rPr lang="en-US" b="1">
                <a:latin typeface="Times New Roman" panose="02020603050405020304" charset="0"/>
                <a:sym typeface="+mn-ea"/>
              </a:rPr>
              <a:t>This is the how and why of it. First of all, we had to quit playing God. It didn't work. Next, we decided that hereafter in this drama of life, God was going to be our Director. He is the Principle; we are his agents. He is the Father, and we are His children. Most good ideas are simple, and this concept was the keystone of the new and triumphant arch through which we passed to freedom.</a:t>
            </a:r>
            <a:endParaRPr lang="en-US" b="1">
              <a:latin typeface="Times New Roman" panose="02020603050405020304" charset="0"/>
            </a:endParaRPr>
          </a:p>
          <a:p>
            <a:pPr>
              <a:lnSpc>
                <a:spcPct val="100000"/>
              </a:lnSpc>
            </a:pPr>
            <a:endParaRPr lang="en-US" b="1">
              <a:latin typeface="Times New Roman" panose="02020603050405020304"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63 paragraph 2</a:t>
            </a:r>
          </a:p>
        </p:txBody>
      </p:sp>
      <p:sp>
        <p:nvSpPr>
          <p:cNvPr id="3" name="Content Placeholder 2"/>
          <p:cNvSpPr>
            <a:spLocks noGrp="1"/>
          </p:cNvSpPr>
          <p:nvPr>
            <p:ph idx="1"/>
          </p:nvPr>
        </p:nvSpPr>
        <p:spPr>
          <a:xfrm>
            <a:off x="838200" y="2152015"/>
            <a:ext cx="10515600" cy="4351338"/>
          </a:xfrm>
        </p:spPr>
        <p:txBody>
          <a:bodyPr>
            <a:normAutofit/>
          </a:bodyPr>
          <a:lstStyle/>
          <a:p>
            <a:pPr marL="0" indent="0">
              <a:lnSpc>
                <a:spcPct val="120000"/>
              </a:lnSpc>
              <a:buNone/>
            </a:pPr>
            <a:r>
              <a:rPr lang="en-US" b="1">
                <a:latin typeface="Times New Roman" panose="02020603050405020304" charset="0"/>
              </a:rPr>
              <a:t>We were now at Step Three. Many of us said to our Maker, </a:t>
            </a:r>
            <a:r>
              <a:rPr lang="en-US" b="1" i="1">
                <a:latin typeface="Times New Roman" panose="02020603050405020304" charset="0"/>
              </a:rPr>
              <a:t>as we understood him:</a:t>
            </a:r>
          </a:p>
          <a:p>
            <a:pPr marL="0" indent="0">
              <a:lnSpc>
                <a:spcPct val="120000"/>
              </a:lnSpc>
              <a:buNone/>
            </a:pPr>
            <a:r>
              <a:rPr lang="en-US" b="1">
                <a:latin typeface="Times New Roman" panose="02020603050405020304" charset="0"/>
              </a:rPr>
              <a:t> "God, I offer myself to Thee-- to build with me and do with me as Thou wilt. Relieve me of the bondage of self, that I may better do Thy will. Take away my difficulties, that victory over them may bear witness to those I would help of Thy Power, Thy Love, and Thy Way of life. May I do Thy will always!”</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63 paragraph 1</a:t>
            </a:r>
          </a:p>
        </p:txBody>
      </p:sp>
      <p:sp>
        <p:nvSpPr>
          <p:cNvPr id="3" name="Content Placeholder 2"/>
          <p:cNvSpPr>
            <a:spLocks noGrp="1"/>
          </p:cNvSpPr>
          <p:nvPr>
            <p:ph idx="1"/>
          </p:nvPr>
        </p:nvSpPr>
        <p:spPr>
          <a:xfrm>
            <a:off x="838200" y="1825625"/>
            <a:ext cx="10515600" cy="4625975"/>
          </a:xfrm>
        </p:spPr>
        <p:txBody>
          <a:bodyPr>
            <a:normAutofit fontScale="90000" lnSpcReduction="10000"/>
          </a:bodyPr>
          <a:lstStyle/>
          <a:p>
            <a:pPr marL="0" indent="0">
              <a:lnSpc>
                <a:spcPct val="110000"/>
              </a:lnSpc>
              <a:buNone/>
            </a:pPr>
            <a:r>
              <a:rPr lang="en-US" b="1">
                <a:latin typeface="Times New Roman" panose="02020603050405020304" charset="0"/>
              </a:rPr>
              <a:t>When we sincerely took such a position, all sorts of remarkable things followed. We had a new Employer. Being all powerful, He provided what we needed, if we kept close to Him and performed His work well. Established on such a footing we became less and less interested in ourselves, our little plans and designs. More and more we became interested in seeing what we could contribute to life. As we felt new power flow in, as we enjoyed peace of mind, as we discovered we could face life successfully, as we became conscious of His presence, we began to lose our fear of today, tomorrow or the hereafter. We were reborn. </a:t>
            </a:r>
          </a:p>
          <a:p>
            <a:pPr marL="0" indent="0">
              <a:lnSpc>
                <a:spcPct val="100000"/>
              </a:lnSpc>
              <a:buNone/>
            </a:pPr>
            <a:endParaRPr lang="en-US" sz="2400" b="1">
              <a:latin typeface="Times New Roman" panose="02020603050405020304" charset="0"/>
            </a:endParaRPr>
          </a:p>
          <a:p>
            <a:pPr marL="0" indent="0">
              <a:lnSpc>
                <a:spcPct val="100000"/>
              </a:lnSpc>
              <a:buNone/>
            </a:pPr>
            <a:r>
              <a:rPr lang="en-US" sz="2400">
                <a:latin typeface="Times New Roman" panose="02020603050405020304" charset="0"/>
              </a:rPr>
              <a:t>(The Third Step Promises)</a:t>
            </a:r>
          </a:p>
          <a:p>
            <a:pPr marL="0" indent="0">
              <a:lnSpc>
                <a:spcPct val="100000"/>
              </a:lnSpc>
              <a:buNone/>
            </a:pPr>
            <a:endParaRPr lang="en-US" b="1">
              <a:latin typeface="Times New Roman" panose="02020603050405020304"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03910"/>
            <a:ext cx="10515600" cy="1325563"/>
          </a:xfrm>
        </p:spPr>
        <p:txBody>
          <a:bodyPr/>
          <a:lstStyle/>
          <a:p>
            <a:r>
              <a:rPr lang="en-US">
                <a:latin typeface="Yu Gothic UI Semibold" panose="020B0700000000000000" charset="-128"/>
                <a:ea typeface="Yu Gothic UI Semibold" panose="020B0700000000000000" charset="-128"/>
              </a:rPr>
              <a:t>Step 4</a:t>
            </a:r>
          </a:p>
        </p:txBody>
      </p:sp>
      <p:sp>
        <p:nvSpPr>
          <p:cNvPr id="3" name="Content Placeholder 2"/>
          <p:cNvSpPr>
            <a:spLocks noGrp="1"/>
          </p:cNvSpPr>
          <p:nvPr>
            <p:ph idx="1"/>
          </p:nvPr>
        </p:nvSpPr>
        <p:spPr>
          <a:xfrm>
            <a:off x="838200" y="2265045"/>
            <a:ext cx="10515600" cy="4351338"/>
          </a:xfrm>
        </p:spPr>
        <p:txBody>
          <a:bodyPr/>
          <a:lstStyle/>
          <a:p>
            <a:pPr marL="0" indent="0">
              <a:buNone/>
            </a:pPr>
            <a:r>
              <a:rPr lang="en-US" sz="3200" b="1">
                <a:latin typeface="Times New Roman" panose="02020603050405020304" charset="0"/>
                <a:sym typeface="+mn-ea"/>
              </a:rPr>
              <a:t>Made a searching and fearless moral inventory of ourselves.</a:t>
            </a:r>
            <a:endParaRPr lang="en-US" sz="3200" b="1">
              <a:latin typeface="Times New Roman" panose="02020603050405020304" charset="0"/>
            </a:endParaRPr>
          </a:p>
          <a:p>
            <a:endParaRPr lang="en-US" sz="3200" b="1">
              <a:latin typeface="Times New Roman" panose="02020603050405020304"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63 last paragraph </a:t>
            </a:r>
          </a:p>
        </p:txBody>
      </p:sp>
      <p:sp>
        <p:nvSpPr>
          <p:cNvPr id="3" name="Content Placeholder 2"/>
          <p:cNvSpPr>
            <a:spLocks noGrp="1"/>
          </p:cNvSpPr>
          <p:nvPr>
            <p:ph idx="1"/>
          </p:nvPr>
        </p:nvSpPr>
        <p:spPr>
          <a:xfrm>
            <a:off x="838200" y="2138680"/>
            <a:ext cx="10515600" cy="4351338"/>
          </a:xfrm>
        </p:spPr>
        <p:txBody>
          <a:bodyPr/>
          <a:lstStyle/>
          <a:p>
            <a:pPr marL="0" indent="0">
              <a:lnSpc>
                <a:spcPct val="120000"/>
              </a:lnSpc>
              <a:buNone/>
            </a:pPr>
            <a:r>
              <a:rPr lang="en-US" b="1">
                <a:latin typeface="Times New Roman" panose="02020603050405020304" charset="0"/>
              </a:rPr>
              <a:t>Next we launched out on a course of vigorous action, the first step of which is a personal housecleaning, which many of us had never attempted. Though our decision was a vital and crucial step, it could have little permanent effect unless</a:t>
            </a:r>
            <a:r>
              <a:rPr lang="en-US" b="1">
                <a:solidFill>
                  <a:srgbClr val="C00000"/>
                </a:solidFill>
                <a:effectLst>
                  <a:outerShdw blurRad="38100" dist="38100" dir="2700000" algn="tl">
                    <a:srgbClr val="000000">
                      <a:alpha val="43137"/>
                    </a:srgbClr>
                  </a:outerShdw>
                </a:effectLst>
                <a:latin typeface="Times New Roman" panose="02020603050405020304" charset="0"/>
              </a:rPr>
              <a:t> at once</a:t>
            </a:r>
            <a:r>
              <a:rPr lang="en-US" b="1">
                <a:latin typeface="Times New Roman" panose="02020603050405020304" charset="0"/>
              </a:rPr>
              <a:t> followed by strenuous effort to face, and to be rid of, the things in ourselves which have been blocking us. Our liquor was but a symptom. So we had to get down to causes and conditions.</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atin typeface="Yu Gothic UI Semibold" panose="020B0700000000000000" charset="-128"/>
                <a:ea typeface="Yu Gothic UI Semibold" panose="020B0700000000000000" charset="-128"/>
                <a:sym typeface="+mn-ea"/>
              </a:rPr>
              <a:t>Page 64 paragraph 1</a:t>
            </a:r>
          </a:p>
        </p:txBody>
      </p:sp>
      <p:sp>
        <p:nvSpPr>
          <p:cNvPr id="3" name="Content Placeholder 2"/>
          <p:cNvSpPr>
            <a:spLocks noGrp="1"/>
          </p:cNvSpPr>
          <p:nvPr>
            <p:ph idx="1"/>
          </p:nvPr>
        </p:nvSpPr>
        <p:spPr>
          <a:xfrm>
            <a:off x="838200" y="2101850"/>
            <a:ext cx="10515600" cy="4351338"/>
          </a:xfrm>
        </p:spPr>
        <p:txBody>
          <a:bodyPr/>
          <a:lstStyle/>
          <a:p>
            <a:pPr marL="0" indent="0">
              <a:lnSpc>
                <a:spcPct val="110000"/>
              </a:lnSpc>
              <a:buNone/>
            </a:pPr>
            <a:r>
              <a:rPr lang="en-US" b="1">
                <a:latin typeface="Times New Roman" panose="02020603050405020304" charset="0"/>
              </a:rPr>
              <a:t>Therefore, we started upon a personal inventory. </a:t>
            </a:r>
            <a:r>
              <a:rPr lang="en-US" b="1" i="1">
                <a:latin typeface="Times New Roman" panose="02020603050405020304" charset="0"/>
              </a:rPr>
              <a:t>This was</a:t>
            </a:r>
            <a:r>
              <a:rPr lang="en-US" b="1">
                <a:latin typeface="Times New Roman" panose="02020603050405020304" charset="0"/>
              </a:rPr>
              <a:t> </a:t>
            </a:r>
            <a:r>
              <a:rPr lang="en-US" b="1" i="1">
                <a:latin typeface="Times New Roman" panose="02020603050405020304" charset="0"/>
              </a:rPr>
              <a:t>Step Four</a:t>
            </a:r>
            <a:r>
              <a:rPr lang="en-US" b="1">
                <a:latin typeface="Times New Roman" panose="02020603050405020304" charset="0"/>
              </a:rPr>
              <a:t>. A business which takes no regular inventory usually goes broke. Taking a commercial inventory is a fact-finding and fact-facing process. It is an effort to discover the truth about the stock-in-trade. One object is to disclose damaged or unsalable goods, to get rid of them promptly and without regret. If the owner of the business is to be successful, he cannot fool himself about the values.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atin typeface="Yu Gothic UI Semibold" panose="020B0700000000000000" charset="-128"/>
                <a:ea typeface="Yu Gothic UI Semibold" panose="020B0700000000000000" charset="-128"/>
                <a:sym typeface="+mn-ea"/>
              </a:rPr>
              <a:t>What We'll Be Doing</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r>
              <a:rPr lang="en-US" b="1">
                <a:latin typeface="Times New Roman" panose="02020603050405020304" charset="0"/>
              </a:rPr>
              <a:t>We will be using only the book Alcoholics Anonymous and will be reading only the black parts of the pages.</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atin typeface="Yu Gothic UI Semibold" panose="020B0700000000000000" charset="-128"/>
                <a:ea typeface="Yu Gothic UI Semibold" panose="020B0700000000000000" charset="-128"/>
                <a:sym typeface="+mn-ea"/>
              </a:rPr>
              <a:t>Page 64 paragraph 2</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a:xfrm>
            <a:off x="838200" y="2151380"/>
            <a:ext cx="10515600" cy="4351338"/>
          </a:xfrm>
        </p:spPr>
        <p:txBody>
          <a:bodyPr/>
          <a:lstStyle/>
          <a:p>
            <a:pPr marL="0" indent="0">
              <a:lnSpc>
                <a:spcPct val="110000"/>
              </a:lnSpc>
              <a:buNone/>
            </a:pPr>
            <a:r>
              <a:rPr lang="en-US" b="1">
                <a:latin typeface="Times New Roman" panose="02020603050405020304" charset="0"/>
              </a:rPr>
              <a:t>We did exactly the same thing with our lives. We took stock honestly. First, we searched out the flaws in our make-up which caused our failure. Being convinced that self, manifested in various ways, was what had defeated us, we considered its common manifestations.</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Grid"/>
          <p:cNvPicPr>
            <a:picLocks noGrp="1" noChangeAspect="1"/>
          </p:cNvPicPr>
          <p:nvPr>
            <p:ph idx="1"/>
          </p:nvPr>
        </p:nvPicPr>
        <p:blipFill>
          <a:blip r:embed="rId2"/>
          <a:stretch>
            <a:fillRect/>
          </a:stretch>
        </p:blipFill>
        <p:spPr>
          <a:xfrm>
            <a:off x="838200" y="123190"/>
            <a:ext cx="10515600" cy="6611620"/>
          </a:xfrm>
          <a:prstGeom prst="rect">
            <a:avLst/>
          </a:prstGeom>
        </p:spPr>
      </p:pic>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8985"/>
            <a:ext cx="10515600" cy="1325563"/>
          </a:xfrm>
        </p:spPr>
        <p:txBody>
          <a:bodyPr>
            <a:normAutofit fontScale="90000"/>
          </a:bodyPr>
          <a:lstStyle/>
          <a:p>
            <a:r>
              <a:rPr dirty="0">
                <a:latin typeface="Yu Gothic UI Semibold" panose="020B0700000000000000" charset="-128"/>
                <a:ea typeface="Yu Gothic UI Semibold" panose="020B0700000000000000" charset="-128"/>
                <a:sym typeface="+mn-ea"/>
              </a:rPr>
              <a:t>Guidelines for the 4th Step Inventory</a:t>
            </a:r>
            <a:br>
              <a:rPr dirty="0">
                <a:latin typeface="Yu Gothic UI Semibold" panose="020B0700000000000000" charset="-128"/>
                <a:ea typeface="Yu Gothic UI Semibold" panose="020B0700000000000000" charset="-128"/>
                <a:sym typeface="+mn-ea"/>
              </a:rPr>
            </a:br>
            <a:r>
              <a:rPr dirty="0">
                <a:latin typeface="Yu Gothic UI Semibold" panose="020B0700000000000000" charset="-128"/>
                <a:ea typeface="Yu Gothic UI Semibold" panose="020B0700000000000000" charset="-128"/>
                <a:sym typeface="+mn-ea"/>
              </a:rPr>
              <a:t>&amp; 5th Step Sharing</a:t>
            </a:r>
            <a:br>
              <a:rPr dirty="0">
                <a:latin typeface="Yu Gothic UI Semibold" panose="020B0700000000000000" charset="-128"/>
                <a:ea typeface="Yu Gothic UI Semibold" panose="020B0700000000000000" charset="-128"/>
              </a:rPr>
            </a:b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eaLnBrk="1" hangingPunct="1">
              <a:lnSpc>
                <a:spcPct val="130000"/>
              </a:lnSpc>
              <a:buNone/>
            </a:pPr>
            <a:r>
              <a:rPr lang="en-US" b="1" dirty="0">
                <a:latin typeface="Times New Roman" panose="02020603050405020304" charset="0"/>
                <a:sym typeface="+mn-ea"/>
              </a:rPr>
              <a:t>	</a:t>
            </a:r>
          </a:p>
          <a:p>
            <a:pPr eaLnBrk="1" hangingPunct="1">
              <a:lnSpc>
                <a:spcPct val="130000"/>
              </a:lnSpc>
              <a:buNone/>
            </a:pPr>
            <a:r>
              <a:rPr lang="en-US" b="1" dirty="0">
                <a:latin typeface="Times New Roman" panose="02020603050405020304" charset="0"/>
                <a:sym typeface="+mn-ea"/>
              </a:rPr>
              <a:t>  </a:t>
            </a:r>
            <a:r>
              <a:rPr b="1" dirty="0">
                <a:latin typeface="Times New Roman" panose="02020603050405020304" charset="0"/>
                <a:sym typeface="+mn-ea"/>
              </a:rPr>
              <a:t>The Moral Inventory consists of a list of Character Defects that separate us from God, and a list of Character Assets that bring us closer to God. We use the Moral Inventory to set down in writing the people, institutions and principles that keep us separated from our Higher Power.</a:t>
            </a:r>
            <a:endParaRPr lang="en-US" b="1">
              <a:latin typeface="Times New Roman" panose="02020603050405020304"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latin typeface="Yu Gothic UI Semibold" panose="020B0700000000000000" charset="-128"/>
                <a:ea typeface="Yu Gothic UI Semibold" panose="020B0700000000000000" charset="-128"/>
                <a:sym typeface="+mn-ea"/>
              </a:rPr>
              <a:t>Examine Inventory &amp; Terms</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marL="0" indent="0">
              <a:lnSpc>
                <a:spcPct val="120000"/>
              </a:lnSpc>
              <a:buNone/>
            </a:pPr>
            <a:r>
              <a:rPr b="1" dirty="0">
                <a:latin typeface="Times New Roman" panose="02020603050405020304" charset="0"/>
                <a:sym typeface="+mn-ea"/>
              </a:rPr>
              <a:t>1. First examine the Inventory and read the “Explanation of Terms”. Make sure you understand the meaning of each subject.</a:t>
            </a:r>
            <a:endParaRPr b="1" dirty="0">
              <a:latin typeface="Times New Roman" panose="02020603050405020304" charset="0"/>
            </a:endParaRPr>
          </a:p>
          <a:p>
            <a:pPr marL="0" indent="0">
              <a:lnSpc>
                <a:spcPct val="120000"/>
              </a:lnSpc>
              <a:buNone/>
            </a:pPr>
            <a:endParaRPr lang="en-US" b="1">
              <a:latin typeface="Times New Roman" panose="02020603050405020304"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Anger</a:t>
            </a:r>
          </a:p>
        </p:txBody>
      </p:sp>
      <p:sp>
        <p:nvSpPr>
          <p:cNvPr id="3" name="Content Placeholder 2"/>
          <p:cNvSpPr>
            <a:spLocks noGrp="1"/>
          </p:cNvSpPr>
          <p:nvPr>
            <p:ph idx="1"/>
          </p:nvPr>
        </p:nvSpPr>
        <p:spPr/>
        <p:txBody>
          <a:bodyPr/>
          <a:lstStyle/>
          <a:p>
            <a:pPr eaLnBrk="1" hangingPunct="1"/>
            <a:r>
              <a:rPr b="1" i="1" dirty="0">
                <a:latin typeface="Times New Roman" panose="02020603050405020304" charset="0"/>
                <a:sym typeface="+mn-ea"/>
              </a:rPr>
              <a:t>A violent, vengeful passion or emotion excited by a real or supposed injury to oneself or others.</a:t>
            </a:r>
            <a:endParaRPr b="1" i="1" dirty="0">
              <a:latin typeface="Times New Roman" panose="02020603050405020304" charset="0"/>
            </a:endParaRPr>
          </a:p>
          <a:p>
            <a:pPr eaLnBrk="1" hangingPunct="1"/>
            <a:endParaRPr b="1" i="1" dirty="0">
              <a:latin typeface="Times New Roman" panose="02020603050405020304" charset="0"/>
            </a:endParaRPr>
          </a:p>
          <a:p>
            <a:pPr eaLnBrk="1" hangingPunct="1"/>
            <a:r>
              <a:rPr b="1" dirty="0">
                <a:latin typeface="Times New Roman" panose="02020603050405020304" charset="0"/>
                <a:sym typeface="+mn-ea"/>
              </a:rPr>
              <a:t>Includes: resentment/ ill temper/ sulking/ brooding/ a hostile or indignant attitude</a:t>
            </a:r>
            <a:endParaRPr b="1" dirty="0">
              <a:latin typeface="Times New Roman" panose="02020603050405020304" charset="0"/>
            </a:endParaRPr>
          </a:p>
          <a:p>
            <a:endParaRPr lang="en-US" b="1">
              <a:latin typeface="Times New Roman" panose="02020603050405020304"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latin typeface="Yu Gothic UI Semibold" panose="020B0700000000000000" charset="-128"/>
                <a:ea typeface="Yu Gothic UI Semibold" panose="020B0700000000000000" charset="-128"/>
                <a:sym typeface="+mn-ea"/>
              </a:rPr>
              <a:t>Dishonesty</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eaLnBrk="1" hangingPunct="1"/>
            <a:r>
              <a:rPr b="1" i="1" dirty="0">
                <a:latin typeface="Times New Roman" panose="02020603050405020304" charset="0"/>
                <a:sym typeface="+mn-ea"/>
              </a:rPr>
              <a:t>Taking something or not returning something that does not belong to us. Guilt is an indication of dishonesty.</a:t>
            </a:r>
            <a:endParaRPr b="1" i="1" dirty="0">
              <a:latin typeface="Times New Roman" panose="02020603050405020304" charset="0"/>
            </a:endParaRPr>
          </a:p>
          <a:p>
            <a:pPr eaLnBrk="1" hangingPunct="1"/>
            <a:endParaRPr b="1" i="1" dirty="0">
              <a:latin typeface="Times New Roman" panose="02020603050405020304" charset="0"/>
            </a:endParaRPr>
          </a:p>
          <a:p>
            <a:pPr eaLnBrk="1" hangingPunct="1"/>
            <a:r>
              <a:rPr b="1" dirty="0">
                <a:latin typeface="Times New Roman" panose="02020603050405020304" charset="0"/>
                <a:sym typeface="+mn-ea"/>
              </a:rPr>
              <a:t>Includes: lying or with holding the truth/taking advantage of another's misfortune or weakness/ not contributing a fair share/avoiding responsibility</a:t>
            </a:r>
            <a:endParaRPr b="1" dirty="0">
              <a:latin typeface="Times New Roman" panose="02020603050405020304" charset="0"/>
            </a:endParaRPr>
          </a:p>
          <a:p>
            <a:endParaRPr lang="en-US" b="1">
              <a:latin typeface="Times New Roman" panose="02020603050405020304"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latin typeface="Yu Gothic UI Semibold" panose="020B0700000000000000" charset="-128"/>
                <a:ea typeface="Yu Gothic UI Semibold" panose="020B0700000000000000" charset="-128"/>
                <a:sym typeface="+mn-ea"/>
              </a:rPr>
              <a:t>Laziness</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eaLnBrk="1" hangingPunct="1"/>
            <a:r>
              <a:rPr b="1" i="1" dirty="0">
                <a:latin typeface="Times New Roman" panose="02020603050405020304" charset="0"/>
                <a:sym typeface="+mn-ea"/>
              </a:rPr>
              <a:t>Not having the will or desire to take action.</a:t>
            </a:r>
            <a:endParaRPr b="1" i="1" dirty="0">
              <a:latin typeface="Times New Roman" panose="02020603050405020304" charset="0"/>
            </a:endParaRPr>
          </a:p>
          <a:p>
            <a:pPr eaLnBrk="1" hangingPunct="1"/>
            <a:endParaRPr b="1" i="1" dirty="0">
              <a:latin typeface="Times New Roman" panose="02020603050405020304" charset="0"/>
            </a:endParaRPr>
          </a:p>
          <a:p>
            <a:pPr eaLnBrk="1" hangingPunct="1"/>
            <a:r>
              <a:rPr b="1" dirty="0">
                <a:latin typeface="Times New Roman" panose="02020603050405020304" charset="0"/>
                <a:sym typeface="+mn-ea"/>
              </a:rPr>
              <a:t>Includes: the avoidance of or slowness in completing a task, assignment, or obligations/ lacking the desire to work/ putting forth less than a good effort</a:t>
            </a:r>
            <a:endParaRPr b="1" dirty="0">
              <a:latin typeface="Times New Roman" panose="02020603050405020304" charset="0"/>
            </a:endParaRPr>
          </a:p>
          <a:p>
            <a:endParaRPr lang="en-US" b="1">
              <a:latin typeface="Times New Roman" panose="02020603050405020304"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latin typeface="Yu Gothic UI Semibold" panose="020B0700000000000000" charset="-128"/>
                <a:ea typeface="Yu Gothic UI Semibold" panose="020B0700000000000000" charset="-128"/>
                <a:sym typeface="+mn-ea"/>
              </a:rPr>
              <a:t>Greed</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eaLnBrk="1" hangingPunct="1"/>
            <a:r>
              <a:rPr b="1" i="1" dirty="0">
                <a:latin typeface="Times New Roman" panose="02020603050405020304" charset="0"/>
                <a:sym typeface="+mn-ea"/>
              </a:rPr>
              <a:t>Desire to have more than one needs or one's fair share.</a:t>
            </a:r>
            <a:endParaRPr b="1" i="1" dirty="0">
              <a:latin typeface="Times New Roman" panose="02020603050405020304" charset="0"/>
            </a:endParaRPr>
          </a:p>
          <a:p>
            <a:pPr eaLnBrk="1" hangingPunct="1"/>
            <a:endParaRPr b="1" i="1" dirty="0">
              <a:latin typeface="Times New Roman" panose="02020603050405020304" charset="0"/>
            </a:endParaRPr>
          </a:p>
          <a:p>
            <a:pPr eaLnBrk="1" hangingPunct="1"/>
            <a:r>
              <a:rPr b="1" dirty="0">
                <a:latin typeface="Times New Roman" panose="02020603050405020304" charset="0"/>
                <a:sym typeface="+mn-ea"/>
              </a:rPr>
              <a:t>Includes: selfishness/ stealing/ gluttony/ wanting to go or going to excess</a:t>
            </a:r>
            <a:endParaRPr b="1" dirty="0">
              <a:latin typeface="Times New Roman" panose="02020603050405020304" charset="0"/>
            </a:endParaRPr>
          </a:p>
          <a:p>
            <a:endParaRPr lang="en-US" b="1">
              <a:latin typeface="Times New Roman" panose="02020603050405020304"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latin typeface="Yu Gothic UI Semibold" panose="020B0700000000000000" charset="-128"/>
                <a:ea typeface="Yu Gothic UI Semibold" panose="020B0700000000000000" charset="-128"/>
                <a:sym typeface="+mn-ea"/>
              </a:rPr>
              <a:t>Envy</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eaLnBrk="1" hangingPunct="1"/>
            <a:r>
              <a:rPr b="1" i="1" dirty="0">
                <a:latin typeface="Times New Roman" panose="02020603050405020304" charset="0"/>
                <a:sym typeface="+mn-ea"/>
              </a:rPr>
              <a:t>Discontent inspired by the sight of another’s success or superiority.</a:t>
            </a:r>
            <a:endParaRPr b="1" i="1" dirty="0">
              <a:latin typeface="Times New Roman" panose="02020603050405020304" charset="0"/>
            </a:endParaRPr>
          </a:p>
          <a:p>
            <a:pPr eaLnBrk="1" hangingPunct="1"/>
            <a:endParaRPr b="1" i="1" dirty="0">
              <a:latin typeface="Times New Roman" panose="02020603050405020304" charset="0"/>
            </a:endParaRPr>
          </a:p>
          <a:p>
            <a:pPr eaLnBrk="1" hangingPunct="1"/>
            <a:r>
              <a:rPr b="1" dirty="0">
                <a:latin typeface="Times New Roman" panose="02020603050405020304" charset="0"/>
                <a:sym typeface="+mn-ea"/>
              </a:rPr>
              <a:t>Includes: jealousy/ suspicion/ doubting the faithfulness of a friend/ wanting another's possessions or attributes</a:t>
            </a:r>
            <a:endParaRPr b="1" dirty="0">
              <a:latin typeface="Times New Roman" panose="02020603050405020304" charset="0"/>
            </a:endParaRPr>
          </a:p>
          <a:p>
            <a:endParaRPr lang="en-US" b="1">
              <a:latin typeface="Times New Roman" panose="02020603050405020304"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latin typeface="Yu Gothic UI Semibold" panose="020B0700000000000000" charset="-128"/>
                <a:ea typeface="Yu Gothic UI Semibold" panose="020B0700000000000000" charset="-128"/>
                <a:sym typeface="+mn-ea"/>
              </a:rPr>
              <a:t>Lust </a:t>
            </a:r>
            <a:endParaRPr lang="en-US" dirty="0">
              <a:latin typeface="Yu Gothic UI Semibold" panose="020B0700000000000000" charset="-128"/>
              <a:ea typeface="Yu Gothic UI Semibold" panose="020B0700000000000000" charset="-128"/>
              <a:sym typeface="+mn-ea"/>
            </a:endParaRPr>
          </a:p>
        </p:txBody>
      </p:sp>
      <p:sp>
        <p:nvSpPr>
          <p:cNvPr id="3" name="Content Placeholder 2"/>
          <p:cNvSpPr>
            <a:spLocks noGrp="1"/>
          </p:cNvSpPr>
          <p:nvPr>
            <p:ph idx="1"/>
          </p:nvPr>
        </p:nvSpPr>
        <p:spPr/>
        <p:txBody>
          <a:bodyPr/>
          <a:lstStyle/>
          <a:p>
            <a:pPr eaLnBrk="1" hangingPunct="1"/>
            <a:r>
              <a:rPr b="1" i="1" dirty="0">
                <a:latin typeface="Times New Roman" panose="02020603050405020304" charset="0"/>
                <a:sym typeface="+mn-ea"/>
              </a:rPr>
              <a:t>A depraved or unlawful craving/ an eagerness to possess or enjoy/ excessive desire/ lust after money or lust after things</a:t>
            </a:r>
            <a:endParaRPr b="1" i="1" dirty="0">
              <a:latin typeface="Times New Roman" panose="02020603050405020304" charset="0"/>
            </a:endParaRPr>
          </a:p>
          <a:p>
            <a:pPr eaLnBrk="1" hangingPunct="1"/>
            <a:endParaRPr b="1" i="1" dirty="0">
              <a:latin typeface="Times New Roman" panose="02020603050405020304" charset="0"/>
            </a:endParaRPr>
          </a:p>
          <a:p>
            <a:pPr eaLnBrk="1" hangingPunct="1"/>
            <a:r>
              <a:rPr b="1" i="1" dirty="0">
                <a:latin typeface="Times New Roman" panose="02020603050405020304" charset="0"/>
                <a:sym typeface="+mn-ea"/>
              </a:rPr>
              <a:t>Not necessarily linked to sexual desire</a:t>
            </a:r>
            <a:endParaRPr b="1" i="1" dirty="0">
              <a:latin typeface="Times New Roman" panose="02020603050405020304" charset="0"/>
            </a:endParaRPr>
          </a:p>
          <a:p>
            <a:pPr eaLnBrk="1" hangingPunct="1"/>
            <a:endParaRPr b="1" i="1" dirty="0">
              <a:latin typeface="Times New Roman" panose="02020603050405020304" charset="0"/>
            </a:endParaRPr>
          </a:p>
          <a:p>
            <a:pPr eaLnBrk="1" hangingPunct="1"/>
            <a:r>
              <a:rPr b="1" i="1" dirty="0">
                <a:latin typeface="Times New Roman" panose="02020603050405020304" charset="0"/>
                <a:sym typeface="+mn-ea"/>
              </a:rPr>
              <a:t>Obsession</a:t>
            </a:r>
            <a:endParaRPr b="1" i="1" dirty="0">
              <a:latin typeface="Times New Roman" panose="02020603050405020304" charset="0"/>
            </a:endParaRPr>
          </a:p>
          <a:p>
            <a:endParaRPr lang="en-US" b="1">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atin typeface="Yu Gothic UI Semibold" panose="020B0700000000000000" charset="-128"/>
                <a:ea typeface="Yu Gothic UI Semibold" panose="020B0700000000000000" charset="-128"/>
                <a:sym typeface="+mn-ea"/>
              </a:rPr>
              <a:t>What We'll Be Doing</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r>
              <a:rPr lang="en-US" b="1">
                <a:latin typeface="Times New Roman" panose="02020603050405020304" charset="0"/>
              </a:rPr>
              <a:t>We will be using only the book Alcoholics Anonymous and will be reading only the black parts of the pages.</a:t>
            </a:r>
          </a:p>
          <a:p>
            <a:endParaRPr lang="en-US" b="1">
              <a:latin typeface="Times New Roman" panose="02020603050405020304" charset="0"/>
            </a:endParaRPr>
          </a:p>
          <a:p>
            <a:r>
              <a:rPr lang="en-US" b="1">
                <a:latin typeface="Times New Roman" panose="02020603050405020304" charset="0"/>
              </a:rPr>
              <a:t>Expect miracles. Our 12th step promises a spiritual awakening. You will see and experience that today.</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latin typeface="Yu Gothic UI Semibold" panose="020B0700000000000000" charset="-128"/>
                <a:ea typeface="Yu Gothic UI Semibold" panose="020B0700000000000000" charset="-128"/>
                <a:sym typeface="+mn-ea"/>
              </a:rPr>
              <a:t>Fear</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eaLnBrk="1" hangingPunct="1"/>
            <a:r>
              <a:rPr b="1" i="1" dirty="0">
                <a:latin typeface="Times New Roman" panose="02020603050405020304" charset="0"/>
                <a:sym typeface="+mn-ea"/>
              </a:rPr>
              <a:t>Being afraid of losing something we have or not getting something we want.</a:t>
            </a:r>
            <a:endParaRPr b="1" i="1" dirty="0">
              <a:latin typeface="Times New Roman" panose="02020603050405020304" charset="0"/>
            </a:endParaRPr>
          </a:p>
          <a:p>
            <a:pPr eaLnBrk="1" hangingPunct="1"/>
            <a:endParaRPr b="1" i="1" dirty="0">
              <a:latin typeface="Times New Roman" panose="02020603050405020304" charset="0"/>
            </a:endParaRPr>
          </a:p>
          <a:p>
            <a:pPr eaLnBrk="1" hangingPunct="1"/>
            <a:r>
              <a:rPr b="1" dirty="0">
                <a:latin typeface="Times New Roman" panose="02020603050405020304" charset="0"/>
                <a:sym typeface="+mn-ea"/>
              </a:rPr>
              <a:t>Includes: phobia/ terror/ panic/ anxiety/ uneasiness/ worry/ paranoia/ depression</a:t>
            </a:r>
            <a:endParaRPr b="1" dirty="0">
              <a:latin typeface="Times New Roman" panose="02020603050405020304" charset="0"/>
            </a:endParaRPr>
          </a:p>
          <a:p>
            <a:pPr eaLnBrk="1" hangingPunct="1"/>
            <a:endParaRPr b="1" dirty="0">
              <a:latin typeface="Times New Roman" panose="02020603050405020304" charset="0"/>
            </a:endParaRPr>
          </a:p>
          <a:p>
            <a:pPr eaLnBrk="1" hangingPunct="1"/>
            <a:r>
              <a:rPr dirty="0">
                <a:latin typeface="Times New Roman" panose="02020603050405020304" charset="0"/>
                <a:sym typeface="+mn-ea"/>
              </a:rPr>
              <a:t>Self-centered fear is at the root of our disease</a:t>
            </a:r>
            <a:endParaRPr dirty="0">
              <a:latin typeface="Times New Roman" panose="02020603050405020304" charset="0"/>
            </a:endParaRPr>
          </a:p>
          <a:p>
            <a:endParaRPr lang="en-US">
              <a:latin typeface="Times New Roman" panose="02020603050405020304"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latin typeface="Yu Gothic UI Semibold" panose="020B0700000000000000" charset="-128"/>
                <a:ea typeface="Yu Gothic UI Semibold" panose="020B0700000000000000" charset="-128"/>
                <a:sym typeface="+mn-ea"/>
              </a:rPr>
              <a:t>Pride</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normAutofit fontScale="90000" lnSpcReduction="10000"/>
          </a:bodyPr>
          <a:lstStyle/>
          <a:p>
            <a:pPr eaLnBrk="1" hangingPunct="1">
              <a:lnSpc>
                <a:spcPct val="100000"/>
              </a:lnSpc>
            </a:pPr>
            <a:r>
              <a:rPr b="1" i="1" dirty="0">
                <a:latin typeface="Times New Roman" panose="02020603050405020304" charset="0"/>
                <a:sym typeface="+mn-ea"/>
              </a:rPr>
              <a:t>Feeling better than or feeling less than someone else.</a:t>
            </a:r>
            <a:endParaRPr b="1" i="1" dirty="0">
              <a:latin typeface="Times New Roman" panose="02020603050405020304" charset="0"/>
            </a:endParaRPr>
          </a:p>
          <a:p>
            <a:pPr eaLnBrk="1" hangingPunct="1">
              <a:lnSpc>
                <a:spcPct val="100000"/>
              </a:lnSpc>
            </a:pPr>
            <a:r>
              <a:rPr b="1" dirty="0">
                <a:latin typeface="Times New Roman" panose="02020603050405020304" charset="0"/>
                <a:sym typeface="+mn-ea"/>
              </a:rPr>
              <a:t>Feelings of superiority include: prejudice about race, education, religion/ sarcasm- putting someone else down to feel better ego/ egotism/ self-centeredness/ judging/ arrogance/ desire to be noticed or have one's way/ belief one is always right.</a:t>
            </a:r>
            <a:endParaRPr b="1" dirty="0">
              <a:latin typeface="Times New Roman" panose="02020603050405020304" charset="0"/>
            </a:endParaRPr>
          </a:p>
          <a:p>
            <a:pPr eaLnBrk="1" hangingPunct="1">
              <a:lnSpc>
                <a:spcPct val="100000"/>
              </a:lnSpc>
            </a:pPr>
            <a:r>
              <a:rPr b="1" dirty="0">
                <a:latin typeface="Times New Roman" panose="02020603050405020304" charset="0"/>
                <a:sym typeface="+mn-ea"/>
              </a:rPr>
              <a:t>Extreme self-centeredness (ego) is the main activator of other defects</a:t>
            </a:r>
            <a:endParaRPr b="1" dirty="0">
              <a:latin typeface="Times New Roman" panose="02020603050405020304" charset="0"/>
            </a:endParaRPr>
          </a:p>
          <a:p>
            <a:pPr eaLnBrk="1" hangingPunct="1">
              <a:lnSpc>
                <a:spcPct val="100000"/>
              </a:lnSpc>
            </a:pPr>
            <a:r>
              <a:rPr b="1" dirty="0">
                <a:latin typeface="Times New Roman" panose="02020603050405020304" charset="0"/>
                <a:sym typeface="+mn-ea"/>
              </a:rPr>
              <a:t>Feelings of inferiority include: self-pity/ low self-esteem/ lack of self-worth/ lack of respect/ belief one is always wrong.</a:t>
            </a:r>
            <a:endParaRPr b="1" dirty="0">
              <a:latin typeface="Times New Roman" panose="02020603050405020304" charset="0"/>
            </a:endParaRPr>
          </a:p>
          <a:p>
            <a:pPr eaLnBrk="1" hangingPunct="1">
              <a:lnSpc>
                <a:spcPct val="100000"/>
              </a:lnSpc>
            </a:pPr>
            <a:r>
              <a:rPr b="1" dirty="0">
                <a:latin typeface="Times New Roman" panose="02020603050405020304" charset="0"/>
                <a:sym typeface="+mn-ea"/>
              </a:rPr>
              <a:t>Need for validation. Need for approval.</a:t>
            </a:r>
            <a:endParaRPr b="1" dirty="0">
              <a:latin typeface="Times New Roman" panose="02020603050405020304" charset="0"/>
            </a:endParaRPr>
          </a:p>
          <a:p>
            <a:pPr eaLnBrk="1" hangingPunct="1">
              <a:lnSpc>
                <a:spcPct val="100000"/>
              </a:lnSpc>
            </a:pPr>
            <a:r>
              <a:rPr b="1" dirty="0">
                <a:latin typeface="Times New Roman" panose="02020603050405020304" charset="0"/>
                <a:sym typeface="+mn-ea"/>
              </a:rPr>
              <a:t>Shame stems from pride</a:t>
            </a:r>
            <a:endParaRPr lang="en-US" b="1">
              <a:latin typeface="Times New Roman" panose="02020603050405020304"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latin typeface="Yu Gothic UI Semibold" panose="020B0700000000000000" charset="-128"/>
                <a:ea typeface="Yu Gothic UI Semibold" panose="020B0700000000000000" charset="-128"/>
                <a:sym typeface="+mn-ea"/>
              </a:rPr>
              <a:t>Guidelines… continued</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marL="0" indent="0">
              <a:lnSpc>
                <a:spcPct val="110000"/>
              </a:lnSpc>
              <a:buNone/>
            </a:pPr>
            <a:r>
              <a:rPr b="1" dirty="0">
                <a:latin typeface="Times New Roman" panose="02020603050405020304" charset="0"/>
                <a:sym typeface="+mn-ea"/>
              </a:rPr>
              <a:t>2. Start with the Negative side of the sheet. Save the Positive portion of the inventory until after you have discussed your list of liabilities with your sharing partner.</a:t>
            </a:r>
            <a:endParaRPr b="1" dirty="0">
              <a:latin typeface="Times New Roman" panose="02020603050405020304" charset="0"/>
            </a:endParaRPr>
          </a:p>
          <a:p>
            <a:pPr>
              <a:lnSpc>
                <a:spcPct val="110000"/>
              </a:lnSpc>
            </a:pPr>
            <a:endParaRPr lang="en-US" b="1">
              <a:latin typeface="Times New Roman" panose="02020603050405020304"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Grid"/>
          <p:cNvPicPr>
            <a:picLocks noGrp="1" noChangeAspect="1"/>
          </p:cNvPicPr>
          <p:nvPr>
            <p:ph idx="1"/>
          </p:nvPr>
        </p:nvPicPr>
        <p:blipFill>
          <a:blip r:embed="rId2"/>
          <a:stretch>
            <a:fillRect/>
          </a:stretch>
        </p:blipFill>
        <p:spPr>
          <a:xfrm>
            <a:off x="685800" y="27305"/>
            <a:ext cx="10820400" cy="6804025"/>
          </a:xfrm>
          <a:prstGeom prst="rect">
            <a:avLst/>
          </a:prstGeom>
        </p:spPr>
      </p:pic>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latin typeface="Yu Gothic UI Semibold" panose="020B0700000000000000" charset="-128"/>
                <a:ea typeface="Yu Gothic UI Semibold" panose="020B0700000000000000" charset="-128"/>
                <a:sym typeface="+mn-ea"/>
              </a:rPr>
              <a:t>Guidelines… continued</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a:xfrm>
            <a:off x="838200" y="1487170"/>
            <a:ext cx="10515600" cy="4931410"/>
          </a:xfrm>
        </p:spPr>
        <p:txBody>
          <a:bodyPr>
            <a:normAutofit fontScale="92500"/>
          </a:bodyPr>
          <a:lstStyle/>
          <a:p>
            <a:pPr marL="0" indent="0">
              <a:lnSpc>
                <a:spcPct val="110000"/>
              </a:lnSpc>
              <a:buNone/>
            </a:pPr>
            <a:r>
              <a:rPr b="1" dirty="0">
                <a:latin typeface="Times New Roman" panose="02020603050405020304" charset="0"/>
                <a:sym typeface="+mn-ea"/>
              </a:rPr>
              <a:t>3. Look over the list of Liabilities. When a name comes to mind that you associate with one or more of your shortcomings, write it at the top of the column. Then below the name, put a DOT in the box to the right of the Defect that apply to you in regards to that person, institution or principle. Add other names as you think of them. Look over the Explanation of Terms sheet to help you in this process. The DOTS are reminders of the events and circumstances you need to talk about with your Sharing Partner. While writing our inventory we </a:t>
            </a:r>
            <a:r>
              <a:rPr b="1" u="sng" dirty="0">
                <a:latin typeface="Times New Roman" panose="02020603050405020304" charset="0"/>
                <a:sym typeface="+mn-ea"/>
              </a:rPr>
              <a:t>concentrate only on ourselves</a:t>
            </a:r>
            <a:r>
              <a:rPr b="1" dirty="0">
                <a:latin typeface="Times New Roman" panose="02020603050405020304" charset="0"/>
                <a:sym typeface="+mn-ea"/>
              </a:rPr>
              <a:t>. This is our inventory, not anyone else’s. We </a:t>
            </a:r>
            <a:r>
              <a:rPr b="1" u="sng" dirty="0">
                <a:latin typeface="Times New Roman" panose="02020603050405020304" charset="0"/>
                <a:sym typeface="+mn-ea"/>
              </a:rPr>
              <a:t>consider only our own involvement</a:t>
            </a:r>
            <a:r>
              <a:rPr b="1" dirty="0">
                <a:latin typeface="Times New Roman" panose="02020603050405020304" charset="0"/>
                <a:sym typeface="+mn-ea"/>
              </a:rPr>
              <a:t> in situations even when something may not have been entirely our fault.</a:t>
            </a:r>
            <a:endParaRPr b="1" dirty="0">
              <a:latin typeface="Times New Roman" panose="02020603050405020304" charset="0"/>
            </a:endParaRPr>
          </a:p>
          <a:p>
            <a:pPr>
              <a:lnSpc>
                <a:spcPct val="110000"/>
              </a:lnSpc>
            </a:pPr>
            <a:endParaRPr lang="en-US" b="1">
              <a:latin typeface="Times New Roman" panose="02020603050405020304"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Grid"/>
          <p:cNvPicPr>
            <a:picLocks noGrp="1" noChangeAspect="1"/>
          </p:cNvPicPr>
          <p:nvPr>
            <p:ph idx="1"/>
          </p:nvPr>
        </p:nvPicPr>
        <p:blipFill>
          <a:blip r:embed="rId2"/>
          <a:stretch>
            <a:fillRect/>
          </a:stretch>
        </p:blipFill>
        <p:spPr>
          <a:xfrm>
            <a:off x="685800" y="27305"/>
            <a:ext cx="10820400" cy="6804025"/>
          </a:xfrm>
          <a:prstGeom prst="rect">
            <a:avLst/>
          </a:prstGeom>
        </p:spPr>
      </p:pic>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latin typeface="Yu Gothic UI Semibold" panose="020B0700000000000000" charset="-128"/>
                <a:ea typeface="Yu Gothic UI Semibold" panose="020B0700000000000000" charset="-128"/>
                <a:sym typeface="+mn-ea"/>
              </a:rPr>
              <a:t>Guidelines… continued</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marL="0" indent="0">
              <a:lnSpc>
                <a:spcPct val="110000"/>
              </a:lnSpc>
              <a:buNone/>
            </a:pPr>
            <a:r>
              <a:rPr b="1" dirty="0">
                <a:latin typeface="Times New Roman" panose="02020603050405020304" charset="0"/>
                <a:sym typeface="+mn-ea"/>
              </a:rPr>
              <a:t>4. After placing DOTS in the boxes to the right of the Defects that correspond to the names at the top of the columns, discuss with your Sharing Partner what they mean to you. Ask your Sharing Partner to write the highlights in a notebook or on a pad so you may use this as an amends list at a later date.</a:t>
            </a:r>
            <a:endParaRPr b="1" dirty="0">
              <a:latin typeface="Times New Roman" panose="02020603050405020304" charset="0"/>
            </a:endParaRPr>
          </a:p>
          <a:p>
            <a:pPr>
              <a:lnSpc>
                <a:spcPct val="110000"/>
              </a:lnSpc>
            </a:pPr>
            <a:endParaRPr lang="en-US" b="1">
              <a:latin typeface="Times New Roman" panose="02020603050405020304" charset="0"/>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latin typeface="Yu Gothic UI Semibold" panose="020B0700000000000000" charset="-128"/>
                <a:ea typeface="Yu Gothic UI Semibold" panose="020B0700000000000000" charset="-128"/>
                <a:sym typeface="+mn-ea"/>
              </a:rPr>
              <a:t>Guidelines… continued</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marL="0" indent="0">
              <a:lnSpc>
                <a:spcPct val="110000"/>
              </a:lnSpc>
              <a:buNone/>
            </a:pPr>
            <a:r>
              <a:rPr b="1" dirty="0">
                <a:latin typeface="Times New Roman" panose="02020603050405020304" charset="0"/>
                <a:sym typeface="+mn-ea"/>
              </a:rPr>
              <a:t>5. When you have described the various incidents associated with the DOTS, your Sharing Partner will help you determine if an amends needs to be made. If an amend needs to be made and you have decided upon a course of action change the DOT to a CHECKMARK. Not all DOTS will become CHECKMARKS. </a:t>
            </a:r>
            <a:endParaRPr b="1" dirty="0">
              <a:latin typeface="Times New Roman" panose="02020603050405020304" charset="0"/>
            </a:endParaRPr>
          </a:p>
          <a:p>
            <a:pPr>
              <a:lnSpc>
                <a:spcPct val="110000"/>
              </a:lnSpc>
            </a:pPr>
            <a:endParaRPr lang="en-US" b="1">
              <a:latin typeface="Times New Roman" panose="02020603050405020304"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latin typeface="Yu Gothic UI Semibold" panose="020B0700000000000000" charset="-128"/>
                <a:ea typeface="Yu Gothic UI Semibold" panose="020B0700000000000000" charset="-128"/>
                <a:sym typeface="+mn-ea"/>
              </a:rPr>
              <a:t>Guidelines… continued</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marL="0" indent="0">
              <a:lnSpc>
                <a:spcPct val="110000"/>
              </a:lnSpc>
              <a:buNone/>
            </a:pPr>
            <a:r>
              <a:rPr b="1" dirty="0">
                <a:latin typeface="Times New Roman" panose="02020603050405020304" charset="0"/>
                <a:sym typeface="+mn-ea"/>
              </a:rPr>
              <a:t>6. Once you have discussed the Defects, and agreed upon the amends, you will have determined what has kept you from finding the </a:t>
            </a:r>
            <a:r>
              <a:rPr b="1" dirty="0">
                <a:effectLst>
                  <a:outerShdw blurRad="38100" dist="38100" dir="2700000" algn="tl">
                    <a:srgbClr val="000000">
                      <a:alpha val="43137"/>
                    </a:srgbClr>
                  </a:outerShdw>
                </a:effectLst>
                <a:latin typeface="Times New Roman" panose="02020603050405020304" charset="0"/>
                <a:sym typeface="+mn-ea"/>
              </a:rPr>
              <a:t>spiritual solution</a:t>
            </a:r>
            <a:r>
              <a:rPr b="1" dirty="0">
                <a:latin typeface="Times New Roman" panose="02020603050405020304" charset="0"/>
                <a:sym typeface="+mn-ea"/>
              </a:rPr>
              <a:t> to your problems. Recovery comes from sharing our defects with God, ourselves and another person.</a:t>
            </a:r>
            <a:endParaRPr b="1" dirty="0">
              <a:latin typeface="Times New Roman" panose="02020603050405020304" charset="0"/>
            </a:endParaRPr>
          </a:p>
          <a:p>
            <a:pPr>
              <a:lnSpc>
                <a:spcPct val="110000"/>
              </a:lnSpc>
            </a:pPr>
            <a:endParaRPr lang="en-US" b="1">
              <a:latin typeface="Times New Roman" panose="02020603050405020304" charset="0"/>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latin typeface="Yu Gothic UI Semibold" panose="020B0700000000000000" charset="-128"/>
                <a:ea typeface="Yu Gothic UI Semibold" panose="020B0700000000000000" charset="-128"/>
                <a:sym typeface="+mn-ea"/>
              </a:rPr>
              <a:t>Guidelines… continued</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marL="0" indent="0">
              <a:lnSpc>
                <a:spcPct val="110000"/>
              </a:lnSpc>
              <a:buNone/>
            </a:pPr>
            <a:r>
              <a:rPr b="1" dirty="0">
                <a:latin typeface="Times New Roman" panose="02020603050405020304" charset="0"/>
                <a:sym typeface="+mn-ea"/>
              </a:rPr>
              <a:t>7. Your Sharing Partner ends the session by describing the Assets that you already have (those items with the least number of check marks).</a:t>
            </a:r>
            <a:endParaRPr b="1" dirty="0">
              <a:latin typeface="Times New Roman" panose="02020603050405020304" charset="0"/>
            </a:endParaRPr>
          </a:p>
          <a:p>
            <a:pPr>
              <a:lnSpc>
                <a:spcPct val="110000"/>
              </a:lnSpc>
            </a:pPr>
            <a:endParaRPr lang="en-US" b="1">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atin typeface="Yu Gothic UI Semibold" panose="020B0700000000000000" charset="-128"/>
                <a:ea typeface="Yu Gothic UI Semibold" panose="020B0700000000000000" charset="-128"/>
                <a:sym typeface="+mn-ea"/>
              </a:rPr>
              <a:t>What We'll Be Doing</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r>
              <a:rPr lang="en-US" b="1">
                <a:latin typeface="Times New Roman" panose="02020603050405020304" charset="0"/>
              </a:rPr>
              <a:t>We will be using only the book Alcoholics Anonymous and will be reading only the black parts of the pages.</a:t>
            </a:r>
          </a:p>
          <a:p>
            <a:endParaRPr lang="en-US" b="1">
              <a:latin typeface="Times New Roman" panose="02020603050405020304" charset="0"/>
            </a:endParaRPr>
          </a:p>
          <a:p>
            <a:r>
              <a:rPr lang="en-US" b="1">
                <a:latin typeface="Times New Roman" panose="02020603050405020304" charset="0"/>
              </a:rPr>
              <a:t>Expect miracles. Our 12th step promises a spiritual awakening. You will see and experience that today.</a:t>
            </a:r>
          </a:p>
          <a:p>
            <a:endParaRPr lang="en-US" b="1">
              <a:latin typeface="Times New Roman" panose="02020603050405020304" charset="0"/>
            </a:endParaRPr>
          </a:p>
          <a:p>
            <a:r>
              <a:rPr lang="en-US" b="1">
                <a:latin typeface="Times New Roman" panose="02020603050405020304" charset="0"/>
              </a:rPr>
              <a:t>Have fun! We assure you… We will!</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latin typeface="Yu Gothic UI Semibold" panose="020B0700000000000000" charset="-128"/>
                <a:ea typeface="Yu Gothic UI Semibold" panose="020B0700000000000000" charset="-128"/>
                <a:sym typeface="+mn-ea"/>
              </a:rPr>
              <a:t>Guidelines… continued</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eaLnBrk="1" hangingPunct="1">
              <a:lnSpc>
                <a:spcPct val="100000"/>
              </a:lnSpc>
              <a:buNone/>
            </a:pPr>
            <a:r>
              <a:rPr b="1" dirty="0">
                <a:latin typeface="Times New Roman" panose="02020603050405020304" charset="0"/>
                <a:sym typeface="+mn-ea"/>
              </a:rPr>
              <a:t>The Defects with CHECKMARKS to the right of them are the shortcomings you can turn over to the God of your understanding in Steps Six and Seven. The names above the CHECKMARKS become your Eighth Step amends list. The CHECKMARKS and the notes taken identify the specific amends you are to make in Step Nine. </a:t>
            </a:r>
            <a:endParaRPr b="1" dirty="0">
              <a:latin typeface="Times New Roman" panose="02020603050405020304" charset="0"/>
            </a:endParaRPr>
          </a:p>
          <a:p>
            <a:pPr eaLnBrk="1" hangingPunct="1">
              <a:lnSpc>
                <a:spcPct val="100000"/>
              </a:lnSpc>
              <a:buNone/>
            </a:pPr>
            <a:endParaRPr b="1" dirty="0">
              <a:latin typeface="Times New Roman" panose="02020603050405020304" charset="0"/>
            </a:endParaRPr>
          </a:p>
          <a:p>
            <a:pPr eaLnBrk="1" hangingPunct="1">
              <a:lnSpc>
                <a:spcPct val="100000"/>
              </a:lnSpc>
              <a:buNone/>
            </a:pPr>
            <a:r>
              <a:rPr b="1" dirty="0">
                <a:solidFill>
                  <a:srgbClr val="FF0000"/>
                </a:solidFill>
                <a:effectLst>
                  <a:outerShdw blurRad="38100" dist="38100" dir="2700000" algn="tl">
                    <a:srgbClr val="000000">
                      <a:alpha val="43137"/>
                    </a:srgbClr>
                  </a:outerShdw>
                </a:effectLst>
                <a:latin typeface="Times New Roman" panose="02020603050405020304" charset="0"/>
                <a:sym typeface="+mn-ea"/>
              </a:rPr>
              <a:t>Therefore, you have everything you need to takes steps Four through Nine </a:t>
            </a:r>
            <a:r>
              <a:rPr lang="en-US" b="1" dirty="0">
                <a:solidFill>
                  <a:srgbClr val="FF0000"/>
                </a:solidFill>
                <a:effectLst>
                  <a:outerShdw blurRad="38100" dist="38100" dir="2700000" algn="tl">
                    <a:srgbClr val="000000">
                      <a:alpha val="43137"/>
                    </a:srgbClr>
                  </a:outerShdw>
                </a:effectLst>
                <a:latin typeface="Times New Roman" panose="02020603050405020304" charset="0"/>
                <a:sym typeface="+mn-ea"/>
              </a:rPr>
              <a:t>on one sheet of paper!</a:t>
            </a:r>
          </a:p>
          <a:p>
            <a:pPr eaLnBrk="1" hangingPunct="1">
              <a:lnSpc>
                <a:spcPct val="100000"/>
              </a:lnSpc>
              <a:buNone/>
            </a:pPr>
            <a:endParaRPr lang="en-US" b="1" dirty="0">
              <a:latin typeface="Times New Roman" panose="02020603050405020304"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latin typeface="Yu Gothic UI Semibold" panose="020B0700000000000000" charset="-128"/>
                <a:ea typeface="Yu Gothic UI Semibold" panose="020B0700000000000000" charset="-128"/>
                <a:sym typeface="+mn-ea"/>
              </a:rPr>
              <a:t>4</a:t>
            </a:r>
            <a:r>
              <a:rPr baseline="30000" dirty="0">
                <a:latin typeface="Yu Gothic UI Semibold" panose="020B0700000000000000" charset="-128"/>
                <a:ea typeface="Yu Gothic UI Semibold" panose="020B0700000000000000" charset="-128"/>
                <a:sym typeface="+mn-ea"/>
              </a:rPr>
              <a:t>th</a:t>
            </a:r>
            <a:r>
              <a:rPr dirty="0">
                <a:latin typeface="Yu Gothic UI Semibold" panose="020B0700000000000000" charset="-128"/>
                <a:ea typeface="Yu Gothic UI Semibold" panose="020B0700000000000000" charset="-128"/>
                <a:sym typeface="+mn-ea"/>
              </a:rPr>
              <a:t> Step Inventory</a:t>
            </a:r>
            <a:endParaRPr lang="en-US">
              <a:latin typeface="Yu Gothic UI Semibold" panose="020B0700000000000000" charset="-128"/>
              <a:ea typeface="Yu Gothic UI Semibold" panose="020B0700000000000000" charset="-128"/>
            </a:endParaRPr>
          </a:p>
        </p:txBody>
      </p:sp>
      <p:pic>
        <p:nvPicPr>
          <p:cNvPr id="4" name="Picture 1" descr="Grid"/>
          <p:cNvPicPr>
            <a:picLocks noGrp="1" noChangeAspect="1"/>
          </p:cNvPicPr>
          <p:nvPr>
            <p:ph idx="1"/>
          </p:nvPr>
        </p:nvPicPr>
        <p:blipFill>
          <a:blip r:embed="rId2"/>
          <a:stretch>
            <a:fillRect/>
          </a:stretch>
        </p:blipFill>
        <p:spPr>
          <a:xfrm>
            <a:off x="1087755" y="1303020"/>
            <a:ext cx="10266045" cy="5208905"/>
          </a:xfrm>
          <a:prstGeom prst="rect">
            <a:avLst/>
          </a:prstGeom>
        </p:spPr>
      </p:pic>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78180"/>
            <a:ext cx="10515600" cy="1325563"/>
          </a:xfrm>
        </p:spPr>
        <p:txBody>
          <a:bodyPr/>
          <a:lstStyle/>
          <a:p>
            <a:r>
              <a:rPr lang="en-US">
                <a:latin typeface="Yu Gothic UI Semibold" panose="020B0700000000000000" charset="-128"/>
                <a:ea typeface="Yu Gothic UI Semibold" panose="020B0700000000000000" charset="-128"/>
              </a:rPr>
              <a:t>Step 5</a:t>
            </a:r>
          </a:p>
        </p:txBody>
      </p:sp>
      <p:sp>
        <p:nvSpPr>
          <p:cNvPr id="3" name="Content Placeholder 2"/>
          <p:cNvSpPr>
            <a:spLocks noGrp="1"/>
          </p:cNvSpPr>
          <p:nvPr>
            <p:ph idx="1"/>
          </p:nvPr>
        </p:nvSpPr>
        <p:spPr>
          <a:xfrm>
            <a:off x="838200" y="2214245"/>
            <a:ext cx="10515600" cy="4351338"/>
          </a:xfrm>
        </p:spPr>
        <p:txBody>
          <a:bodyPr/>
          <a:lstStyle/>
          <a:p>
            <a:pPr marL="0" indent="0">
              <a:lnSpc>
                <a:spcPct val="100000"/>
              </a:lnSpc>
              <a:buNone/>
            </a:pPr>
            <a:r>
              <a:rPr lang="en-US" sz="3200" b="1">
                <a:latin typeface="Times New Roman" panose="02020603050405020304" charset="0"/>
                <a:sym typeface="+mn-ea"/>
              </a:rPr>
              <a:t>Admitted to God, to ourselves and to another human being the exact nature of our wrongs.</a:t>
            </a:r>
            <a:endParaRPr lang="en-US" sz="3200" b="1">
              <a:latin typeface="Times New Roman" panose="02020603050405020304" charset="0"/>
            </a:endParaRPr>
          </a:p>
          <a:p>
            <a:pPr>
              <a:lnSpc>
                <a:spcPct val="100000"/>
              </a:lnSpc>
            </a:pPr>
            <a:endParaRPr lang="en-US" sz="3200" b="1">
              <a:latin typeface="Times New Roman" panose="02020603050405020304" charset="0"/>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a:latin typeface="Yu Gothic UI Semibold" panose="020B0700000000000000" charset="-128"/>
                <a:ea typeface="Yu Gothic UI Semibold" panose="020B0700000000000000" charset="-128"/>
              </a:rPr>
              <a:t>Page 72 paragraph 1 line 11 - paragraph 2 </a:t>
            </a:r>
          </a:p>
        </p:txBody>
      </p:sp>
      <p:sp>
        <p:nvSpPr>
          <p:cNvPr id="3" name="Content Placeholder 2"/>
          <p:cNvSpPr>
            <a:spLocks noGrp="1"/>
          </p:cNvSpPr>
          <p:nvPr>
            <p:ph idx="1"/>
          </p:nvPr>
        </p:nvSpPr>
        <p:spPr/>
        <p:txBody>
          <a:bodyPr>
            <a:normAutofit fontScale="90000" lnSpcReduction="20000"/>
          </a:bodyPr>
          <a:lstStyle/>
          <a:p>
            <a:pPr marL="0" indent="0">
              <a:lnSpc>
                <a:spcPct val="110000"/>
              </a:lnSpc>
              <a:buNone/>
            </a:pPr>
            <a:r>
              <a:rPr lang="en-US" b="1" dirty="0">
                <a:latin typeface="Times New Roman" panose="02020603050405020304" charset="0"/>
              </a:rPr>
              <a:t>This brings us to </a:t>
            </a:r>
            <a:r>
              <a:rPr lang="en-US" b="1" i="1" dirty="0">
                <a:latin typeface="Times New Roman" panose="02020603050405020304" charset="0"/>
              </a:rPr>
              <a:t>the Fifth Step </a:t>
            </a:r>
            <a:r>
              <a:rPr lang="en-US" b="1" dirty="0">
                <a:latin typeface="Times New Roman" panose="02020603050405020304" charset="0"/>
              </a:rPr>
              <a:t>in the program of recovery mentioned in the proceeding chapter. </a:t>
            </a:r>
          </a:p>
          <a:p>
            <a:pPr marL="0" indent="0">
              <a:lnSpc>
                <a:spcPct val="110000"/>
              </a:lnSpc>
              <a:buNone/>
            </a:pPr>
            <a:r>
              <a:rPr lang="en-US" b="1" dirty="0">
                <a:latin typeface="Times New Roman" panose="02020603050405020304" charset="0"/>
              </a:rPr>
              <a:t>This is perhaps difficult-- especially discussing our defects with another person. We think we have done well enough in admitting these things to ourselves. There is doubt about that. In actual practice, we usually find a solitary self-appraisal insufficient. Many of us thought it necessary to go much further. We will be more reconciled to discussing ourselves with another person when we see good reasons why we should do so. </a:t>
            </a:r>
            <a:r>
              <a:rPr lang="en-US" b="1" dirty="0">
                <a:latin typeface="Times New Roman" panose="02020603050405020304" charset="0"/>
                <a:sym typeface="+mn-ea"/>
              </a:rPr>
              <a:t>The best reason first: If we skip this vital step, we may not overcome drinking. Time after time newcomers have tried to keep to themselves certain facts about their lives. Trying to avoid this humbling experience, they have turned to easier methods. Almost invariably they got drunk.</a:t>
            </a:r>
            <a:endParaRPr lang="en-US" b="1" dirty="0">
              <a:latin typeface="Times New Roman" panose="02020603050405020304" charset="0"/>
            </a:endParaRPr>
          </a:p>
          <a:p>
            <a:pPr>
              <a:lnSpc>
                <a:spcPct val="110000"/>
              </a:lnSpc>
            </a:pPr>
            <a:endParaRPr lang="en-US" b="1" dirty="0">
              <a:latin typeface="Times New Roman" panose="02020603050405020304" charset="0"/>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Yu Gothic UI Semibold" panose="020B0700000000000000" charset="-128"/>
                <a:ea typeface="Yu Gothic UI Semibold" panose="020B0700000000000000" charset="-128"/>
                <a:sym typeface="+mn-ea"/>
              </a:rPr>
              <a:t>Page 72 paragraph 2 continued on page 73</a:t>
            </a:r>
            <a:endParaRPr lang="en-US" sz="4000" dirty="0">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marL="0" indent="0">
              <a:lnSpc>
                <a:spcPct val="110000"/>
              </a:lnSpc>
              <a:buNone/>
            </a:pPr>
            <a:r>
              <a:rPr lang="en-US" b="1" dirty="0">
                <a:latin typeface="Times New Roman" panose="02020603050405020304" charset="0"/>
              </a:rPr>
              <a:t>Having persevered with the rest of the program, they wondered why they fell. We think the reason is that they never completed their house cleaning. They took inventory all right, but hung onto some of the worst items in stock. They only </a:t>
            </a:r>
            <a:r>
              <a:rPr lang="en-US" b="1" i="1" dirty="0">
                <a:latin typeface="Times New Roman" panose="02020603050405020304" charset="0"/>
              </a:rPr>
              <a:t>thought </a:t>
            </a:r>
            <a:r>
              <a:rPr lang="en-US" b="1" dirty="0">
                <a:latin typeface="Times New Roman" panose="02020603050405020304" charset="0"/>
              </a:rPr>
              <a:t>they had lost their egotism and fear; they only </a:t>
            </a:r>
            <a:r>
              <a:rPr lang="en-US" b="1" i="1" dirty="0">
                <a:latin typeface="Times New Roman" panose="02020603050405020304" charset="0"/>
              </a:rPr>
              <a:t>thought </a:t>
            </a:r>
            <a:r>
              <a:rPr lang="en-US" b="1" dirty="0">
                <a:latin typeface="Times New Roman" panose="02020603050405020304" charset="0"/>
              </a:rPr>
              <a:t>they had humbled themselves. But they had not learned enough of humility, fearlessness and honesty, in the sense we find it necessary, until they told someone else </a:t>
            </a:r>
            <a:r>
              <a:rPr lang="en-US" b="1" i="1" dirty="0">
                <a:latin typeface="Times New Roman" panose="02020603050405020304" charset="0"/>
              </a:rPr>
              <a:t>all </a:t>
            </a:r>
            <a:r>
              <a:rPr lang="en-US" b="1" dirty="0">
                <a:latin typeface="Times New Roman" panose="02020603050405020304" charset="0"/>
              </a:rPr>
              <a:t>their life story.</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75 paragraph 2</a:t>
            </a:r>
          </a:p>
        </p:txBody>
      </p:sp>
      <p:sp>
        <p:nvSpPr>
          <p:cNvPr id="3" name="Content Placeholder 2"/>
          <p:cNvSpPr>
            <a:spLocks noGrp="1"/>
          </p:cNvSpPr>
          <p:nvPr>
            <p:ph sz="half" idx="1"/>
          </p:nvPr>
        </p:nvSpPr>
        <p:spPr>
          <a:xfrm>
            <a:off x="838200" y="1825625"/>
            <a:ext cx="11010900" cy="4217035"/>
          </a:xfrm>
        </p:spPr>
        <p:txBody>
          <a:bodyPr>
            <a:normAutofit fontScale="90000" lnSpcReduction="10000"/>
          </a:bodyPr>
          <a:lstStyle/>
          <a:p>
            <a:pPr marL="0" indent="0">
              <a:lnSpc>
                <a:spcPct val="110000"/>
              </a:lnSpc>
              <a:buNone/>
            </a:pPr>
            <a:r>
              <a:rPr lang="en-US" b="1">
                <a:latin typeface="Times New Roman" panose="02020603050405020304" charset="0"/>
              </a:rPr>
              <a:t>We pocket our pride and go to it, illuminating every twist of character, every dark cranny of the past. Once we have taken this step, withholding nothing, we are delighted. We can look the world in the eye. We can be alone at perfect peace and ease. Our fears fall from us. We begin to feel the nearness of our Creator. We may have had certain spiritual beliefs, but now we begin to have a spiritual experience. The feeling that the drink problem has disappeared will often come strongly. We feel we are on the Broad Highway, walking hand-in-hand with the Spirit of the Universe.</a:t>
            </a:r>
          </a:p>
          <a:p>
            <a:pPr marL="0" indent="0">
              <a:lnSpc>
                <a:spcPct val="110000"/>
              </a:lnSpc>
              <a:buNone/>
            </a:pPr>
            <a:endParaRPr lang="en-US" sz="2400">
              <a:latin typeface="Times New Roman" panose="02020603050405020304" charset="0"/>
            </a:endParaRPr>
          </a:p>
          <a:p>
            <a:pPr marL="0" indent="0">
              <a:lnSpc>
                <a:spcPct val="110000"/>
              </a:lnSpc>
              <a:buNone/>
            </a:pPr>
            <a:r>
              <a:rPr lang="en-US" sz="2400">
                <a:latin typeface="Times New Roman" panose="02020603050405020304" charset="0"/>
              </a:rPr>
              <a:t>(Fifth Step Promises)</a:t>
            </a:r>
          </a:p>
        </p:txBody>
      </p:sp>
      <p:sp>
        <p:nvSpPr>
          <p:cNvPr id="4" name="Content Placeholder 3">
            <a:extLst>
              <a:ext uri="{FF2B5EF4-FFF2-40B4-BE49-F238E27FC236}">
                <a16:creationId xmlns:a16="http://schemas.microsoft.com/office/drawing/2014/main" id="{88955018-8726-40D6-8C99-44D1E67BAABA}"/>
              </a:ext>
            </a:extLst>
          </p:cNvPr>
          <p:cNvSpPr>
            <a:spLocks noGrp="1"/>
          </p:cNvSpPr>
          <p:nvPr>
            <p:ph sz="half" idx="2"/>
          </p:nvPr>
        </p:nvSpPr>
        <p:spPr/>
        <p:txBody>
          <a:bodyPr/>
          <a:lstStyle/>
          <a:p>
            <a:endParaRPr lang="en-US"/>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Step 6</a:t>
            </a:r>
          </a:p>
        </p:txBody>
      </p:sp>
      <p:sp>
        <p:nvSpPr>
          <p:cNvPr id="3" name="Content Placeholder 2"/>
          <p:cNvSpPr>
            <a:spLocks noGrp="1"/>
          </p:cNvSpPr>
          <p:nvPr>
            <p:ph sz="half" idx="1"/>
          </p:nvPr>
        </p:nvSpPr>
        <p:spPr>
          <a:xfrm>
            <a:off x="838200" y="1825625"/>
            <a:ext cx="10516235" cy="4351655"/>
          </a:xfrm>
        </p:spPr>
        <p:txBody>
          <a:bodyPr/>
          <a:lstStyle/>
          <a:p>
            <a:pPr marL="0" indent="0">
              <a:lnSpc>
                <a:spcPct val="110000"/>
              </a:lnSpc>
              <a:buNone/>
            </a:pPr>
            <a:r>
              <a:rPr lang="en-US" sz="3200" b="1">
                <a:latin typeface="Times New Roman" panose="02020603050405020304" charset="0"/>
                <a:sym typeface="+mn-ea"/>
              </a:rPr>
              <a:t>Were entirely ready to have God remove all these defects of character.</a:t>
            </a:r>
            <a:endParaRPr lang="en-US" sz="3200" b="1">
              <a:latin typeface="Times New Roman" panose="02020603050405020304" charset="0"/>
            </a:endParaRPr>
          </a:p>
        </p:txBody>
      </p:sp>
      <p:sp>
        <p:nvSpPr>
          <p:cNvPr id="6" name="Content Placeholder 5"/>
          <p:cNvSpPr>
            <a:spLocks noGrp="1"/>
          </p:cNvSpPr>
          <p:nvPr>
            <p:ph sz="half" idx="2"/>
          </p:nvPr>
        </p:nvSpPr>
        <p:spPr>
          <a:xfrm>
            <a:off x="7899400" y="4483099"/>
            <a:ext cx="3454400" cy="1693863"/>
          </a:xfrm>
        </p:spPr>
        <p:txBody>
          <a:bodyPr/>
          <a:lstStyle/>
          <a:p>
            <a:endParaRPr lang="en-US"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76 paragraph 1 line 2</a:t>
            </a:r>
          </a:p>
        </p:txBody>
      </p:sp>
      <p:sp>
        <p:nvSpPr>
          <p:cNvPr id="3" name="Content Placeholder 2"/>
          <p:cNvSpPr>
            <a:spLocks noGrp="1"/>
          </p:cNvSpPr>
          <p:nvPr>
            <p:ph idx="1"/>
          </p:nvPr>
        </p:nvSpPr>
        <p:spPr>
          <a:xfrm>
            <a:off x="838200" y="2026285"/>
            <a:ext cx="10515600" cy="4351338"/>
          </a:xfrm>
        </p:spPr>
        <p:txBody>
          <a:bodyPr/>
          <a:lstStyle/>
          <a:p>
            <a:pPr marL="0" indent="0">
              <a:buNone/>
            </a:pPr>
            <a:r>
              <a:rPr lang="en-US" b="1">
                <a:latin typeface="Times New Roman" panose="02020603050405020304" charset="0"/>
              </a:rPr>
              <a:t>We have emphasized willingness as being indispensable. Are we now ready to let God remove from us all the things which we have admitted are objectionable? Can He now take them all-- every one? If we still cling to something we will not let go, we ask God to help us be willing.</a:t>
            </a:r>
          </a:p>
          <a:p>
            <a:pPr marL="0" indent="0" algn="ctr">
              <a:buNone/>
            </a:pPr>
            <a:endParaRPr lang="en-US" sz="5400" b="1">
              <a:latin typeface="Times New Roman" panose="02020603050405020304" charset="0"/>
            </a:endParaRPr>
          </a:p>
          <a:p>
            <a:pPr marL="0" indent="0" algn="ctr">
              <a:buNone/>
            </a:pPr>
            <a:r>
              <a:rPr lang="en-US" sz="5400">
                <a:solidFill>
                  <a:schemeClr val="tx1"/>
                </a:solidFill>
                <a:effectLst/>
                <a:latin typeface="Times New Roman" panose="02020603050405020304" charset="0"/>
              </a:rPr>
              <a:t>PRAYER</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66115"/>
            <a:ext cx="10515600" cy="1325563"/>
          </a:xfrm>
        </p:spPr>
        <p:txBody>
          <a:bodyPr/>
          <a:lstStyle/>
          <a:p>
            <a:r>
              <a:rPr lang="en-US">
                <a:latin typeface="Yu Gothic UI Semibold" panose="020B0700000000000000" charset="-128"/>
                <a:ea typeface="Yu Gothic UI Semibold" panose="020B0700000000000000" charset="-128"/>
              </a:rPr>
              <a:t>Step  7</a:t>
            </a:r>
          </a:p>
        </p:txBody>
      </p:sp>
      <p:sp>
        <p:nvSpPr>
          <p:cNvPr id="3" name="Content Placeholder 2"/>
          <p:cNvSpPr>
            <a:spLocks noGrp="1"/>
          </p:cNvSpPr>
          <p:nvPr>
            <p:ph idx="1"/>
          </p:nvPr>
        </p:nvSpPr>
        <p:spPr>
          <a:xfrm>
            <a:off x="838200" y="2152015"/>
            <a:ext cx="10515600" cy="4351338"/>
          </a:xfrm>
        </p:spPr>
        <p:txBody>
          <a:bodyPr/>
          <a:lstStyle/>
          <a:p>
            <a:pPr marL="0" indent="0">
              <a:buNone/>
            </a:pPr>
            <a:r>
              <a:rPr lang="en-US" sz="3200" b="1" dirty="0">
                <a:latin typeface="Times New Roman" panose="02020603050405020304" charset="0"/>
                <a:sym typeface="+mn-ea"/>
              </a:rPr>
              <a:t>Humbly asked Him to remove our shortcomings.</a:t>
            </a:r>
            <a:endParaRPr lang="en-US" sz="3200" b="1" dirty="0">
              <a:latin typeface="Times New Roman" panose="02020603050405020304" charset="0"/>
            </a:endParaRPr>
          </a:p>
          <a:p>
            <a:endParaRPr lang="en-US" sz="3200" b="1" dirty="0">
              <a:latin typeface="Times New Roman" panose="02020603050405020304" charset="0"/>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785620"/>
          </a:xfrm>
        </p:spPr>
        <p:txBody>
          <a:bodyPr>
            <a:normAutofit/>
          </a:bodyPr>
          <a:lstStyle/>
          <a:p>
            <a:r>
              <a:rPr lang="en-US" dirty="0">
                <a:latin typeface="Yu Gothic UI Semibold" panose="020B0700000000000000" charset="-128"/>
                <a:ea typeface="Yu Gothic UI Semibold" panose="020B0700000000000000" charset="-128"/>
              </a:rPr>
              <a:t>Page  52 paragraph 2 line 3</a:t>
            </a:r>
            <a:br>
              <a:rPr lang="en-US" dirty="0">
                <a:latin typeface="Yu Gothic UI Semibold" panose="020B0700000000000000" charset="-128"/>
                <a:ea typeface="Yu Gothic UI Semibold" panose="020B0700000000000000" charset="-128"/>
              </a:rPr>
            </a:br>
            <a:br>
              <a:rPr lang="en-US" sz="2400" dirty="0">
                <a:latin typeface="Yu Gothic UI Semibold" panose="020B0700000000000000" charset="-128"/>
                <a:ea typeface="Yu Gothic UI Semibold" panose="020B0700000000000000" charset="-128"/>
              </a:rPr>
            </a:br>
            <a:r>
              <a:rPr lang="en-US" dirty="0">
                <a:latin typeface="Yu Gothic UI Semibold" panose="020B0700000000000000" charset="-128"/>
                <a:ea typeface="Yu Gothic UI Semibold" panose="020B0700000000000000" charset="-128"/>
              </a:rPr>
              <a:t>	</a:t>
            </a:r>
            <a:r>
              <a:rPr lang="en-US" sz="5400" dirty="0">
                <a:ln w="12700" cmpd="sng">
                  <a:solidFill>
                    <a:schemeClr val="tx1"/>
                  </a:solidFill>
                  <a:prstDash val="solid"/>
                </a:ln>
                <a:solidFill>
                  <a:srgbClr val="FFFF00"/>
                </a:solidFill>
                <a:effectLst>
                  <a:outerShdw blurRad="38100" dist="19050" dir="2700000" algn="tl" rotWithShape="0">
                    <a:schemeClr val="dk1">
                      <a:alpha val="40000"/>
                    </a:schemeClr>
                  </a:outerShdw>
                </a:effectLst>
                <a:latin typeface="Yu Gothic UI Semibold" panose="020B0700000000000000" charset="-128"/>
                <a:ea typeface="Yu Gothic UI Semibold" panose="020B0700000000000000" charset="-128"/>
                <a:sym typeface="+mn-ea"/>
              </a:rPr>
              <a:t>Unmanageable</a:t>
            </a:r>
            <a:endParaRPr lang="en-US" sz="5400" dirty="0">
              <a:solidFill>
                <a:srgbClr val="FFFF00"/>
              </a:solidFill>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a:xfrm>
            <a:off x="838200" y="2151380"/>
            <a:ext cx="10515600" cy="4351338"/>
          </a:xfrm>
        </p:spPr>
        <p:txBody>
          <a:bodyPr/>
          <a:lstStyle/>
          <a:p>
            <a:pPr marL="0" indent="0">
              <a:lnSpc>
                <a:spcPct val="100000"/>
              </a:lnSpc>
              <a:buNone/>
            </a:pPr>
            <a:r>
              <a:rPr lang="en-US" b="1" dirty="0">
                <a:latin typeface="Times New Roman" panose="02020603050405020304" charset="0"/>
              </a:rPr>
              <a:t>We were having trouble with personal relationships, we couldn't control our emotional natures, we were prey to misery and depression, we couldn't make a living, we had a feeling of uselessness, we were full of fear, we were unhappy, we couldn't seem to be of real help to other people.</a:t>
            </a:r>
          </a:p>
        </p:txBody>
      </p:sp>
    </p:spTree>
    <p:extLst>
      <p:ext uri="{BB962C8B-B14F-4D97-AF65-F5344CB8AC3E}">
        <p14:creationId xmlns:p14="http://schemas.microsoft.com/office/powerpoint/2010/main" val="3147469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9" name="Content Placeholder 8" descr="Screenshot_2017-01-01-19-48-33"/>
          <p:cNvPicPr>
            <a:picLocks noGrp="1"/>
          </p:cNvPicPr>
          <p:nvPr>
            <p:ph idx="1"/>
          </p:nvPr>
        </p:nvPicPr>
        <p:blipFill>
          <a:blip r:embed="rId2"/>
          <a:srcRect/>
          <a:stretch>
            <a:fillRect/>
          </a:stretch>
        </p:blipFill>
        <p:spPr>
          <a:xfrm>
            <a:off x="-5715" y="-11430"/>
            <a:ext cx="12204090" cy="6912051"/>
          </a:xfrm>
          <a:prstGeom prst="rect">
            <a:avLst/>
          </a:prstGeom>
        </p:spPr>
      </p:pic>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Yu Gothic UI Semibold" panose="020B0700000000000000" charset="-128"/>
                <a:ea typeface="Yu Gothic UI Semibold" panose="020B0700000000000000" charset="-128"/>
              </a:rPr>
              <a:t>Page 76 paragraph 2</a:t>
            </a:r>
          </a:p>
        </p:txBody>
      </p:sp>
      <p:sp>
        <p:nvSpPr>
          <p:cNvPr id="3" name="Content Placeholder 2"/>
          <p:cNvSpPr>
            <a:spLocks noGrp="1"/>
          </p:cNvSpPr>
          <p:nvPr>
            <p:ph idx="1"/>
          </p:nvPr>
        </p:nvSpPr>
        <p:spPr>
          <a:xfrm>
            <a:off x="838200" y="1690688"/>
            <a:ext cx="10515600" cy="4486275"/>
          </a:xfrm>
        </p:spPr>
        <p:txBody>
          <a:bodyPr>
            <a:normAutofit fontScale="97500"/>
          </a:bodyPr>
          <a:lstStyle/>
          <a:p>
            <a:pPr marL="0" indent="0">
              <a:lnSpc>
                <a:spcPct val="120000"/>
              </a:lnSpc>
              <a:buNone/>
            </a:pPr>
            <a:r>
              <a:rPr lang="en-US" sz="3000" b="1" dirty="0">
                <a:latin typeface="Times New Roman" panose="02020603050405020304" charset="0"/>
              </a:rPr>
              <a:t>When ready, we say something like this: </a:t>
            </a:r>
          </a:p>
          <a:p>
            <a:pPr marL="0" indent="0">
              <a:lnSpc>
                <a:spcPct val="120000"/>
              </a:lnSpc>
              <a:buNone/>
            </a:pPr>
            <a:r>
              <a:rPr lang="en-US" sz="3000" b="1" dirty="0">
                <a:solidFill>
                  <a:schemeClr val="tx1"/>
                </a:solidFill>
                <a:effectLst>
                  <a:outerShdw blurRad="38100" dist="19050" dir="2700000" algn="tl" rotWithShape="0">
                    <a:schemeClr val="dk1">
                      <a:alpha val="40000"/>
                    </a:schemeClr>
                  </a:outerShdw>
                </a:effectLst>
                <a:latin typeface="Times New Roman" panose="02020603050405020304" charset="0"/>
              </a:rPr>
              <a:t>“My Creator, I am now willing that you should have all of me, good and bad. I pray that you now removed for me every single defect of character which stands in the way of my usefulness to you and my fellows. Grant me strength, as I go out from here, to do your bidding. Amen."</a:t>
            </a:r>
            <a:r>
              <a:rPr lang="en-US" sz="3000" b="1" dirty="0">
                <a:latin typeface="Times New Roman" panose="02020603050405020304" charset="0"/>
              </a:rPr>
              <a:t> </a:t>
            </a:r>
          </a:p>
          <a:p>
            <a:pPr marL="0" indent="0">
              <a:lnSpc>
                <a:spcPct val="120000"/>
              </a:lnSpc>
              <a:buNone/>
            </a:pPr>
            <a:r>
              <a:rPr lang="en-US" sz="3000" b="1" dirty="0">
                <a:latin typeface="Times New Roman" panose="02020603050405020304" charset="0"/>
              </a:rPr>
              <a:t>We have then completed </a:t>
            </a:r>
            <a:r>
              <a:rPr lang="en-US" sz="3000" b="1" i="1" dirty="0">
                <a:latin typeface="Times New Roman" panose="02020603050405020304" charset="0"/>
              </a:rPr>
              <a:t>Step Seven</a:t>
            </a:r>
            <a:r>
              <a:rPr lang="en-US" sz="3000" b="1" dirty="0">
                <a:latin typeface="Times New Roman" panose="02020603050405020304" charset="0"/>
              </a:rPr>
              <a:t>.</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78815"/>
            <a:ext cx="10515600" cy="1325563"/>
          </a:xfrm>
        </p:spPr>
        <p:txBody>
          <a:bodyPr/>
          <a:lstStyle/>
          <a:p>
            <a:r>
              <a:rPr lang="en-US">
                <a:latin typeface="Yu Gothic UI Semibold" panose="020B0700000000000000" charset="-128"/>
                <a:ea typeface="Yu Gothic UI Semibold" panose="020B0700000000000000" charset="-128"/>
              </a:rPr>
              <a:t>Step 8</a:t>
            </a:r>
          </a:p>
        </p:txBody>
      </p:sp>
      <p:sp>
        <p:nvSpPr>
          <p:cNvPr id="3" name="Content Placeholder 2"/>
          <p:cNvSpPr>
            <a:spLocks noGrp="1"/>
          </p:cNvSpPr>
          <p:nvPr>
            <p:ph idx="1"/>
          </p:nvPr>
        </p:nvSpPr>
        <p:spPr>
          <a:xfrm>
            <a:off x="838200" y="2126615"/>
            <a:ext cx="10515600" cy="4351338"/>
          </a:xfrm>
        </p:spPr>
        <p:txBody>
          <a:bodyPr>
            <a:normAutofit/>
          </a:bodyPr>
          <a:lstStyle/>
          <a:p>
            <a:pPr marL="0" indent="0">
              <a:lnSpc>
                <a:spcPct val="110000"/>
              </a:lnSpc>
              <a:buNone/>
            </a:pPr>
            <a:r>
              <a:rPr lang="en-US" sz="3200" b="1" dirty="0">
                <a:latin typeface="Times New Roman" panose="02020603050405020304" charset="0"/>
                <a:sym typeface="+mn-ea"/>
              </a:rPr>
              <a:t>Made a list of all persons we had harmed, and became willing to make amends to them all.</a:t>
            </a:r>
            <a:endParaRPr lang="en-US" sz="3200" b="1" dirty="0">
              <a:latin typeface="Times New Roman" panose="02020603050405020304" charset="0"/>
            </a:endParaRPr>
          </a:p>
          <a:p>
            <a:pPr>
              <a:lnSpc>
                <a:spcPct val="110000"/>
              </a:lnSpc>
            </a:pPr>
            <a:endParaRPr lang="en-US" sz="3200" b="1" dirty="0">
              <a:latin typeface="Times New Roman" panose="02020603050405020304" charset="0"/>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76 paragraph 3</a:t>
            </a:r>
          </a:p>
        </p:txBody>
      </p:sp>
      <p:sp>
        <p:nvSpPr>
          <p:cNvPr id="3" name="Content Placeholder 2"/>
          <p:cNvSpPr>
            <a:spLocks noGrp="1"/>
          </p:cNvSpPr>
          <p:nvPr>
            <p:ph idx="1"/>
          </p:nvPr>
        </p:nvSpPr>
        <p:spPr>
          <a:xfrm>
            <a:off x="838200" y="1600200"/>
            <a:ext cx="10515600" cy="4902835"/>
          </a:xfrm>
        </p:spPr>
        <p:txBody>
          <a:bodyPr>
            <a:normAutofit fontScale="97500"/>
          </a:bodyPr>
          <a:lstStyle/>
          <a:p>
            <a:pPr marL="0" indent="0">
              <a:lnSpc>
                <a:spcPct val="100000"/>
              </a:lnSpc>
              <a:buNone/>
            </a:pPr>
            <a:r>
              <a:rPr lang="en-US" b="1">
                <a:latin typeface="Times New Roman" panose="02020603050405020304" charset="0"/>
              </a:rPr>
              <a:t>Now we need more action, without which we find that “Faith without works is dead."  Let's look at the Steps Eight and Nine. We have a list of all persons we have harmed and to whom we are willing to make amends. We made it when we took inventory. We subjected ourselves to a drastic self-appraisal. Now we go out to our fellows and repair the damage done in the past. We attempt to sweep away the debris which accumulated out of our effort to live on self-will and run the show ourselves. If we haven't the will to do this, we ask until it comes.</a:t>
            </a:r>
          </a:p>
          <a:p>
            <a:pPr marL="0" indent="0" algn="ctr">
              <a:lnSpc>
                <a:spcPct val="130000"/>
              </a:lnSpc>
              <a:buNone/>
            </a:pPr>
            <a:r>
              <a:rPr lang="en-US" sz="5400">
                <a:effectLst/>
                <a:latin typeface="Times New Roman" panose="02020603050405020304" charset="0"/>
                <a:sym typeface="+mn-ea"/>
              </a:rPr>
              <a:t>PRAYER</a:t>
            </a:r>
            <a:endParaRPr lang="en-US" sz="5400">
              <a:solidFill>
                <a:schemeClr val="tx1"/>
              </a:solidFill>
              <a:effectLst/>
              <a:latin typeface="Times New Roman" panose="02020603050405020304" charset="0"/>
              <a:sym typeface="+mn-ea"/>
            </a:endParaRPr>
          </a:p>
          <a:p>
            <a:pPr marL="0" indent="0">
              <a:lnSpc>
                <a:spcPct val="110000"/>
              </a:lnSpc>
              <a:buNone/>
            </a:pPr>
            <a:endParaRPr lang="en-US" b="1">
              <a:latin typeface="Times New Roman" panose="02020603050405020304" charset="0"/>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67 paragraph 2</a:t>
            </a:r>
          </a:p>
        </p:txBody>
      </p:sp>
      <p:sp>
        <p:nvSpPr>
          <p:cNvPr id="3" name="Content Placeholder 2"/>
          <p:cNvSpPr>
            <a:spLocks noGrp="1"/>
          </p:cNvSpPr>
          <p:nvPr>
            <p:ph idx="1"/>
          </p:nvPr>
        </p:nvSpPr>
        <p:spPr/>
        <p:txBody>
          <a:bodyPr/>
          <a:lstStyle/>
          <a:p>
            <a:pPr marL="0" indent="0">
              <a:lnSpc>
                <a:spcPct val="110000"/>
              </a:lnSpc>
              <a:buNone/>
            </a:pPr>
            <a:r>
              <a:rPr lang="en-US" b="1">
                <a:latin typeface="Times New Roman" panose="02020603050405020304" charset="0"/>
              </a:rPr>
              <a:t>Referring to our list again. Putting out of our minds the wrongs others had done, we resolutely look for our own mistakes. Where had we been selfish, dishonest, self-seeking and frightened? Though the situation had not been entirely our fault, we tried to disregard the other person involved entirely. Where were we to blame? The inventory was ours, not the other man's. When we saw our faults we listed them. We place them before us in black and white. We admitted our wrongs honestly and were willing to set these matters straight.</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16280"/>
            <a:ext cx="10515600" cy="1325563"/>
          </a:xfrm>
        </p:spPr>
        <p:txBody>
          <a:bodyPr/>
          <a:lstStyle/>
          <a:p>
            <a:r>
              <a:rPr lang="en-US">
                <a:latin typeface="Yu Gothic UI Semibold" panose="020B0700000000000000" charset="-128"/>
                <a:ea typeface="Yu Gothic UI Semibold" panose="020B0700000000000000" charset="-128"/>
              </a:rPr>
              <a:t>Step 9</a:t>
            </a:r>
          </a:p>
        </p:txBody>
      </p:sp>
      <p:sp>
        <p:nvSpPr>
          <p:cNvPr id="3" name="Content Placeholder 2"/>
          <p:cNvSpPr>
            <a:spLocks noGrp="1"/>
          </p:cNvSpPr>
          <p:nvPr>
            <p:ph idx="1"/>
          </p:nvPr>
        </p:nvSpPr>
        <p:spPr>
          <a:xfrm>
            <a:off x="838200" y="2126615"/>
            <a:ext cx="10515600" cy="4351338"/>
          </a:xfrm>
        </p:spPr>
        <p:txBody>
          <a:bodyPr/>
          <a:lstStyle/>
          <a:p>
            <a:pPr marL="0" indent="0">
              <a:lnSpc>
                <a:spcPct val="110000"/>
              </a:lnSpc>
              <a:buNone/>
            </a:pPr>
            <a:r>
              <a:rPr lang="en-US" sz="3200" b="1">
                <a:latin typeface="Times New Roman" panose="02020603050405020304" charset="0"/>
                <a:sym typeface="+mn-ea"/>
              </a:rPr>
              <a:t>Made direct amends to such people wherever possible, except when to do so would injure them or others.</a:t>
            </a:r>
            <a:endParaRPr lang="en-US" sz="3200" b="1">
              <a:latin typeface="Times New Roman" panose="02020603050405020304" charset="0"/>
            </a:endParaRPr>
          </a:p>
          <a:p>
            <a:pPr>
              <a:lnSpc>
                <a:spcPct val="110000"/>
              </a:lnSpc>
            </a:pPr>
            <a:endParaRPr lang="en-US" sz="3200" b="1">
              <a:latin typeface="Times New Roman" panose="02020603050405020304" charset="0"/>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76 paragraph 4 </a:t>
            </a:r>
          </a:p>
        </p:txBody>
      </p:sp>
      <p:sp>
        <p:nvSpPr>
          <p:cNvPr id="3" name="Content Placeholder 2"/>
          <p:cNvSpPr>
            <a:spLocks noGrp="1"/>
          </p:cNvSpPr>
          <p:nvPr>
            <p:ph idx="1"/>
          </p:nvPr>
        </p:nvSpPr>
        <p:spPr>
          <a:xfrm>
            <a:off x="838200" y="1499870"/>
            <a:ext cx="10515600" cy="5103495"/>
          </a:xfrm>
        </p:spPr>
        <p:txBody>
          <a:bodyPr>
            <a:normAutofit lnSpcReduction="10000"/>
          </a:bodyPr>
          <a:lstStyle/>
          <a:p>
            <a:pPr marL="0" indent="0">
              <a:buNone/>
            </a:pPr>
            <a:r>
              <a:rPr lang="en-US" b="1">
                <a:latin typeface="Times New Roman" panose="02020603050405020304" charset="0"/>
              </a:rPr>
              <a:t>Probably there are still some misgi</a:t>
            </a:r>
            <a:r>
              <a:rPr lang="en-US" b="1">
                <a:latin typeface="Times New Roman" panose="02020603050405020304" charset="0"/>
                <a:ea typeface="Yu Gothic UI Semibold" panose="020B0700000000000000" charset="-128"/>
              </a:rPr>
              <a:t>vings.</a:t>
            </a:r>
          </a:p>
          <a:p>
            <a:endParaRPr lang="en-US"/>
          </a:p>
          <a:p>
            <a:pPr marL="0" indent="0">
              <a:buNone/>
            </a:pPr>
            <a:r>
              <a:rPr lang="en-US" sz="4400">
                <a:latin typeface="Yu Gothic UI Semibold" panose="020B0700000000000000" charset="-128"/>
                <a:ea typeface="Yu Gothic UI Semibold" panose="020B0700000000000000" charset="-128"/>
                <a:sym typeface="+mn-ea"/>
              </a:rPr>
              <a:t>Page 79 paragraph 1</a:t>
            </a:r>
          </a:p>
          <a:p>
            <a:pPr marL="0" indent="0">
              <a:lnSpc>
                <a:spcPct val="110000"/>
              </a:lnSpc>
              <a:buNone/>
            </a:pPr>
            <a:r>
              <a:rPr lang="en-US" b="1">
                <a:latin typeface="Times New Roman" panose="02020603050405020304" charset="0"/>
                <a:sym typeface="+mn-ea"/>
              </a:rPr>
              <a:t>Although these reparations take innumerable forms there are some general principles which we find guiding. Reminding ourselves that we have decided to go to any lengths to find a spiritual experience, we ask that we be given strength and direction to do the right thing, no matter what the personal consequences may be. We may lose our position or reputation or face jail, but we are willing. We have to be. We must not shrink at anything.</a:t>
            </a:r>
          </a:p>
          <a:p>
            <a:endParaRPr lang="en-US"/>
          </a:p>
          <a:p>
            <a:endParaRPr lang="en-US"/>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Yu Gothic UI Semibold" panose="020B0700000000000000" charset="-128"/>
                <a:ea typeface="Yu Gothic UI Semibold" panose="020B0700000000000000" charset="-128"/>
              </a:rPr>
              <a:t>Page 80 paragraph 1 </a:t>
            </a:r>
          </a:p>
        </p:txBody>
      </p:sp>
      <p:sp>
        <p:nvSpPr>
          <p:cNvPr id="3" name="Content Placeholder 2"/>
          <p:cNvSpPr>
            <a:spLocks noGrp="1"/>
          </p:cNvSpPr>
          <p:nvPr>
            <p:ph idx="1"/>
          </p:nvPr>
        </p:nvSpPr>
        <p:spPr>
          <a:xfrm>
            <a:off x="838200" y="1475105"/>
            <a:ext cx="10515600" cy="4702175"/>
          </a:xfrm>
        </p:spPr>
        <p:txBody>
          <a:bodyPr/>
          <a:lstStyle/>
          <a:p>
            <a:pPr marL="0" indent="0">
              <a:lnSpc>
                <a:spcPct val="100000"/>
              </a:lnSpc>
              <a:buNone/>
            </a:pPr>
            <a:endParaRPr lang="en-US" b="1" dirty="0">
              <a:latin typeface="Times New Roman" panose="02020603050405020304" charset="0"/>
            </a:endParaRPr>
          </a:p>
          <a:p>
            <a:pPr marL="0" indent="0">
              <a:lnSpc>
                <a:spcPct val="100000"/>
              </a:lnSpc>
              <a:buNone/>
            </a:pPr>
            <a:r>
              <a:rPr lang="en-US" b="1" dirty="0">
                <a:latin typeface="Times New Roman" panose="02020603050405020304" charset="0"/>
              </a:rPr>
              <a:t>Before taking drastic action which might implicate other people we secure their consent. If we have obtained permission, have consulted with others, asked God to help and the drastic step is indicated we must not shrink. </a:t>
            </a:r>
          </a:p>
          <a:p>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D6450-0E19-4EA6-878E-AE83462AC48E}"/>
              </a:ext>
            </a:extLst>
          </p:cNvPr>
          <p:cNvSpPr>
            <a:spLocks noGrp="1"/>
          </p:cNvSpPr>
          <p:nvPr>
            <p:ph type="title"/>
          </p:nvPr>
        </p:nvSpPr>
        <p:spPr/>
        <p:txBody>
          <a:bodyPr/>
          <a:lstStyle/>
          <a:p>
            <a:r>
              <a:rPr lang="en-US" dirty="0">
                <a:latin typeface="Yu Gothic UI Semibold" panose="020B0700000000000000" pitchFamily="34" charset="-128"/>
                <a:ea typeface="Yu Gothic UI Semibold" panose="020B0700000000000000" pitchFamily="34" charset="-128"/>
              </a:rPr>
              <a:t>Ninth Step Pledge</a:t>
            </a:r>
          </a:p>
        </p:txBody>
      </p:sp>
      <p:sp>
        <p:nvSpPr>
          <p:cNvPr id="3" name="Content Placeholder 2">
            <a:extLst>
              <a:ext uri="{FF2B5EF4-FFF2-40B4-BE49-F238E27FC236}">
                <a16:creationId xmlns:a16="http://schemas.microsoft.com/office/drawing/2014/main" id="{B2555D5F-A7C1-440E-BCD2-5FB1687DBEEA}"/>
              </a:ext>
            </a:extLst>
          </p:cNvPr>
          <p:cNvSpPr>
            <a:spLocks noGrp="1"/>
          </p:cNvSpPr>
          <p:nvPr>
            <p:ph idx="1"/>
          </p:nvPr>
        </p:nvSpPr>
        <p:spPr/>
        <p:txBody>
          <a:bodyPr>
            <a:normAutofit/>
          </a:bodyPr>
          <a:lstStyle/>
          <a:p>
            <a:pPr marL="0" indent="0" algn="ctr">
              <a:buNone/>
            </a:pPr>
            <a:endParaRPr lang="en-US" sz="4400" b="1" dirty="0">
              <a:latin typeface="Times New Roman" panose="02020603050405020304" pitchFamily="18" charset="0"/>
              <a:cs typeface="Times New Roman" panose="02020603050405020304" pitchFamily="18" charset="0"/>
            </a:endParaRPr>
          </a:p>
          <a:p>
            <a:pPr marL="0" indent="0" algn="ctr">
              <a:buNone/>
            </a:pPr>
            <a:r>
              <a:rPr lang="en-US" sz="4400" b="1" dirty="0">
                <a:latin typeface="Times New Roman" panose="02020603050405020304" pitchFamily="18" charset="0"/>
                <a:cs typeface="Times New Roman" panose="02020603050405020304" pitchFamily="18" charset="0"/>
              </a:rPr>
              <a:t>I will not make amends without first discussing them with my sponsor.</a:t>
            </a:r>
          </a:p>
        </p:txBody>
      </p:sp>
    </p:spTree>
    <p:extLst>
      <p:ext uri="{BB962C8B-B14F-4D97-AF65-F5344CB8AC3E}">
        <p14:creationId xmlns:p14="http://schemas.microsoft.com/office/powerpoint/2010/main" val="1474791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98332-5892-499D-8A97-816F6A25F212}"/>
              </a:ext>
            </a:extLst>
          </p:cNvPr>
          <p:cNvSpPr>
            <a:spLocks noGrp="1"/>
          </p:cNvSpPr>
          <p:nvPr>
            <p:ph type="title"/>
          </p:nvPr>
        </p:nvSpPr>
        <p:spPr/>
        <p:txBody>
          <a:bodyPr/>
          <a:lstStyle/>
          <a:p>
            <a:r>
              <a:rPr lang="en-US" dirty="0">
                <a:latin typeface="Yu Gothic UI Semibold" panose="020B0700000000000000" charset="-128"/>
                <a:ea typeface="Yu Gothic UI Semibold" panose="020B0700000000000000" charset="-128"/>
              </a:rPr>
              <a:t>Page 83 paragraph 2</a:t>
            </a:r>
            <a:endParaRPr lang="en-US" dirty="0"/>
          </a:p>
        </p:txBody>
      </p:sp>
      <p:sp>
        <p:nvSpPr>
          <p:cNvPr id="3" name="Content Placeholder 2">
            <a:extLst>
              <a:ext uri="{FF2B5EF4-FFF2-40B4-BE49-F238E27FC236}">
                <a16:creationId xmlns:a16="http://schemas.microsoft.com/office/drawing/2014/main" id="{F40D8BD8-5883-4689-9F47-06ACBD272016}"/>
              </a:ext>
            </a:extLst>
          </p:cNvPr>
          <p:cNvSpPr>
            <a:spLocks noGrp="1"/>
          </p:cNvSpPr>
          <p:nvPr>
            <p:ph idx="1"/>
          </p:nvPr>
        </p:nvSpPr>
        <p:spPr/>
        <p:txBody>
          <a:bodyPr>
            <a:normAutofit/>
          </a:bodyPr>
          <a:lstStyle/>
          <a:p>
            <a:pPr marL="0" indent="0">
              <a:buNone/>
            </a:pPr>
            <a:endParaRPr lang="en-US" sz="3600" b="1" dirty="0">
              <a:latin typeface="Times New Roman" panose="02020603050405020304" charset="0"/>
            </a:endParaRPr>
          </a:p>
          <a:p>
            <a:pPr marL="0" indent="0">
              <a:buNone/>
            </a:pPr>
            <a:endParaRPr lang="en-US" sz="3600" b="1" dirty="0">
              <a:latin typeface="Times New Roman" panose="02020603050405020304" charset="0"/>
            </a:endParaRPr>
          </a:p>
          <a:p>
            <a:pPr marL="0" indent="0">
              <a:buNone/>
            </a:pPr>
            <a:r>
              <a:rPr lang="en-US" sz="3600" b="1" dirty="0">
                <a:latin typeface="Times New Roman" panose="02020603050405020304" charset="0"/>
              </a:rPr>
              <a:t>The spiritual life is not a theory. </a:t>
            </a:r>
            <a:r>
              <a:rPr lang="en-US" sz="3600" b="1" i="1" dirty="0">
                <a:solidFill>
                  <a:srgbClr val="FF0000"/>
                </a:solidFill>
                <a:latin typeface="Times New Roman" panose="02020603050405020304" charset="0"/>
              </a:rPr>
              <a:t>We have to live it</a:t>
            </a:r>
            <a:r>
              <a:rPr lang="en-US" sz="3600" b="1" dirty="0">
                <a:solidFill>
                  <a:srgbClr val="FF0000"/>
                </a:solidFill>
                <a:latin typeface="Times New Roman" panose="02020603050405020304" charset="0"/>
              </a:rPr>
              <a:t>. </a:t>
            </a:r>
          </a:p>
          <a:p>
            <a:endParaRPr lang="en-US" sz="3600" dirty="0"/>
          </a:p>
        </p:txBody>
      </p:sp>
    </p:spTree>
    <p:extLst>
      <p:ext uri="{BB962C8B-B14F-4D97-AF65-F5344CB8AC3E}">
        <p14:creationId xmlns:p14="http://schemas.microsoft.com/office/powerpoint/2010/main" val="175711201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latin typeface="Yu Gothic UI Semibold" panose="020B0700000000000000" charset="-128"/>
                <a:ea typeface="Yu Gothic UI Semibold" panose="020B0700000000000000" charset="-128"/>
                <a:sym typeface="+mn-ea"/>
              </a:rPr>
              <a:t>Two Tests for Amends</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eaLnBrk="1" hangingPunct="1"/>
            <a:r>
              <a:rPr b="1" dirty="0">
                <a:latin typeface="Times New Roman" panose="02020603050405020304" charset="0"/>
                <a:sym typeface="+mn-ea"/>
              </a:rPr>
              <a:t>What can I do to make the relationship or situation better?</a:t>
            </a:r>
            <a:endParaRPr b="1" dirty="0">
              <a:latin typeface="Times New Roman" panose="02020603050405020304" charset="0"/>
            </a:endParaRPr>
          </a:p>
          <a:p>
            <a:pPr eaLnBrk="1" hangingPunct="1"/>
            <a:endParaRPr b="1" dirty="0">
              <a:latin typeface="Times New Roman" panose="02020603050405020304" charset="0"/>
            </a:endParaRPr>
          </a:p>
          <a:p>
            <a:pPr eaLnBrk="1" hangingPunct="1"/>
            <a:r>
              <a:rPr b="1" dirty="0">
                <a:latin typeface="Times New Roman" panose="02020603050405020304" charset="0"/>
                <a:sym typeface="+mn-ea"/>
              </a:rPr>
              <a:t>What is the right thing to do?</a:t>
            </a:r>
            <a:endParaRPr b="1" dirty="0">
              <a:latin typeface="Times New Roman" panose="02020603050405020304" charset="0"/>
            </a:endParaRPr>
          </a:p>
          <a:p>
            <a:endParaRPr lang="en-US" b="1">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E4152-60AE-4C2A-B5EC-FB39DC035F3B}"/>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C15F6890-27E6-4B60-B953-25A7A6568BB2}"/>
              </a:ext>
            </a:extLst>
          </p:cNvPr>
          <p:cNvSpPr>
            <a:spLocks noGrp="1"/>
          </p:cNvSpPr>
          <p:nvPr>
            <p:ph idx="1"/>
          </p:nvPr>
        </p:nvSpPr>
        <p:spPr/>
        <p:txBody>
          <a:bodyPr>
            <a:normAutofit/>
          </a:bodyPr>
          <a:lstStyle/>
          <a:p>
            <a:r>
              <a:rPr lang="en-US" sz="3200" dirty="0"/>
              <a:t>We do not speak for Alcoholics Anonymous </a:t>
            </a:r>
          </a:p>
          <a:p>
            <a:r>
              <a:rPr lang="en-US" sz="3200" dirty="0"/>
              <a:t>This workshop has been the effort of many people over a long period of time. We are grateful to be your leaders today. </a:t>
            </a:r>
          </a:p>
          <a:p>
            <a:r>
              <a:rPr lang="en-US" sz="3200" dirty="0"/>
              <a:t>We are not here to tell you that you are doing anything wrong. Our hope is you can find something here to help you in your recovery and your 12 step work. Feel free to take and use anything you may find helpful. We will show how it is available online. </a:t>
            </a:r>
          </a:p>
        </p:txBody>
      </p:sp>
    </p:spTree>
    <p:extLst>
      <p:ext uri="{BB962C8B-B14F-4D97-AF65-F5344CB8AC3E}">
        <p14:creationId xmlns:p14="http://schemas.microsoft.com/office/powerpoint/2010/main" val="333348644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dirty="0">
                <a:latin typeface="Yu Gothic UI Semibold" panose="020B0700000000000000" charset="-128"/>
                <a:ea typeface="Yu Gothic UI Semibold" panose="020B0700000000000000" charset="-128"/>
                <a:sym typeface="+mn-ea"/>
              </a:rPr>
              <a:t>Magic Words for Amends</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algn="ctr" eaLnBrk="1" hangingPunct="1">
              <a:buNone/>
            </a:pPr>
            <a:endParaRPr sz="4000" b="1" dirty="0">
              <a:latin typeface="Times New Roman" panose="02020603050405020304" charset="0"/>
              <a:sym typeface="+mn-ea"/>
            </a:endParaRPr>
          </a:p>
          <a:p>
            <a:pPr algn="ctr" eaLnBrk="1" hangingPunct="1">
              <a:buNone/>
            </a:pPr>
            <a:r>
              <a:rPr sz="4000" b="1" dirty="0">
                <a:latin typeface="Times New Roman" panose="02020603050405020304" charset="0"/>
                <a:sym typeface="+mn-ea"/>
              </a:rPr>
              <a:t>I was wrong!</a:t>
            </a:r>
            <a:endParaRPr sz="4000" b="1" dirty="0">
              <a:latin typeface="Times New Roman" panose="02020603050405020304" charset="0"/>
            </a:endParaRPr>
          </a:p>
          <a:p>
            <a:pPr algn="ctr" eaLnBrk="1" hangingPunct="1"/>
            <a:endParaRPr sz="4000" b="1" dirty="0">
              <a:latin typeface="Times New Roman" panose="02020603050405020304" charset="0"/>
            </a:endParaRPr>
          </a:p>
          <a:p>
            <a:pPr algn="ctr" eaLnBrk="1" hangingPunct="1">
              <a:buNone/>
            </a:pPr>
            <a:r>
              <a:rPr sz="4000" b="1" dirty="0">
                <a:latin typeface="Times New Roman" panose="02020603050405020304" charset="0"/>
                <a:sym typeface="+mn-ea"/>
              </a:rPr>
              <a:t>What can I do?</a:t>
            </a:r>
            <a:endParaRPr sz="4000" b="1" dirty="0">
              <a:latin typeface="Times New Roman" panose="02020603050405020304" charset="0"/>
            </a:endParaRPr>
          </a:p>
          <a:p>
            <a:endParaRPr lang="en-US" sz="4000" b="1">
              <a:latin typeface="Times New Roman" panose="02020603050405020304" charset="0"/>
            </a:endParaRP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latin typeface="Yu Gothic UI Semibold" panose="020B0700000000000000" charset="-128"/>
                <a:ea typeface="Yu Gothic UI Semibold" panose="020B0700000000000000" charset="-128"/>
                <a:sym typeface="+mn-ea"/>
              </a:rPr>
              <a:t>Forgive means…</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marL="0" indent="0" algn="ctr">
              <a:buNone/>
            </a:pPr>
            <a:endParaRPr sz="4000" b="1" dirty="0">
              <a:latin typeface="Times New Roman" panose="02020603050405020304" charset="0"/>
              <a:sym typeface="+mn-ea"/>
            </a:endParaRPr>
          </a:p>
          <a:p>
            <a:pPr marL="0" indent="0" algn="ctr">
              <a:buNone/>
            </a:pPr>
            <a:r>
              <a:rPr sz="4000" b="1" dirty="0">
                <a:latin typeface="Times New Roman" panose="02020603050405020304" charset="0"/>
                <a:sym typeface="+mn-ea"/>
              </a:rPr>
              <a:t>To give up resentment</a:t>
            </a:r>
            <a:endParaRPr sz="4000" b="1" dirty="0">
              <a:latin typeface="Times New Roman" panose="02020603050405020304" charset="0"/>
            </a:endParaRPr>
          </a:p>
          <a:p>
            <a:pPr algn="ctr"/>
            <a:endParaRPr lang="en-US" sz="4000" b="1">
              <a:latin typeface="Times New Roman" panose="02020603050405020304" charset="0"/>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latin typeface="Yu Gothic UI Semibold" panose="020B0700000000000000" charset="-128"/>
                <a:ea typeface="Yu Gothic UI Semibold" panose="020B0700000000000000" charset="-128"/>
                <a:sym typeface="+mn-ea"/>
              </a:rPr>
              <a:t>Prayer For Forgiveness</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p:txBody>
          <a:bodyPr/>
          <a:lstStyle/>
          <a:p>
            <a:pPr marL="273050" lvl="0" indent="-273050" algn="ctr" eaLnBrk="1" hangingPunct="1">
              <a:lnSpc>
                <a:spcPct val="110000"/>
              </a:lnSpc>
              <a:spcBef>
                <a:spcPct val="20000"/>
              </a:spcBef>
              <a:buClr>
                <a:srgbClr val="0BD0D9"/>
              </a:buClr>
              <a:buSzPct val="95000"/>
              <a:buFont typeface="Wingdings 2" panose="05020102010507070707" pitchFamily="18" charset="2"/>
              <a:buNone/>
            </a:pPr>
            <a:endParaRPr sz="4000" b="1" dirty="0">
              <a:solidFill>
                <a:schemeClr val="tx1"/>
              </a:solidFill>
              <a:effectLst>
                <a:outerShdw blurRad="38100" dist="19050" dir="2700000" algn="tl" rotWithShape="0">
                  <a:schemeClr val="dk1">
                    <a:alpha val="40000"/>
                  </a:schemeClr>
                </a:outerShdw>
              </a:effectLst>
              <a:latin typeface="Times New Roman" panose="02020603050405020304" charset="0"/>
              <a:ea typeface="Arial" panose="020B0604020202020204" pitchFamily="34" charset="0"/>
              <a:sym typeface="+mn-ea"/>
            </a:endParaRPr>
          </a:p>
          <a:p>
            <a:pPr marL="273050" lvl="0" indent="-273050" algn="ctr" eaLnBrk="1" hangingPunct="1">
              <a:lnSpc>
                <a:spcPct val="110000"/>
              </a:lnSpc>
              <a:spcBef>
                <a:spcPct val="20000"/>
              </a:spcBef>
              <a:buClr>
                <a:srgbClr val="0BD0D9"/>
              </a:buClr>
              <a:buSzPct val="95000"/>
              <a:buFont typeface="Wingdings 2" panose="05020102010507070707" pitchFamily="18" charset="2"/>
              <a:buNone/>
            </a:pPr>
            <a:r>
              <a:rPr sz="4000" b="1" dirty="0">
                <a:solidFill>
                  <a:schemeClr val="tx1"/>
                </a:solidFill>
                <a:effectLst>
                  <a:outerShdw blurRad="38100" dist="19050" dir="2700000" algn="tl" rotWithShape="0">
                    <a:schemeClr val="dk1">
                      <a:alpha val="40000"/>
                    </a:schemeClr>
                  </a:outerShdw>
                </a:effectLst>
                <a:latin typeface="Times New Roman" panose="02020603050405020304" charset="0"/>
                <a:ea typeface="Arial" panose="020B0604020202020204" pitchFamily="34" charset="0"/>
                <a:sym typeface="+mn-ea"/>
              </a:rPr>
              <a:t>Bless Them </a:t>
            </a:r>
          </a:p>
          <a:p>
            <a:pPr marL="273050" lvl="0" indent="-273050" algn="ctr" eaLnBrk="1" hangingPunct="1">
              <a:lnSpc>
                <a:spcPct val="110000"/>
              </a:lnSpc>
              <a:spcBef>
                <a:spcPct val="20000"/>
              </a:spcBef>
              <a:buClr>
                <a:srgbClr val="0BD0D9"/>
              </a:buClr>
              <a:buSzPct val="95000"/>
              <a:buFont typeface="Wingdings 2" panose="05020102010507070707" pitchFamily="18" charset="2"/>
              <a:buNone/>
            </a:pPr>
            <a:r>
              <a:rPr sz="4000" b="1" dirty="0">
                <a:solidFill>
                  <a:schemeClr val="tx1"/>
                </a:solidFill>
                <a:effectLst>
                  <a:outerShdw blurRad="38100" dist="19050" dir="2700000" algn="tl" rotWithShape="0">
                    <a:schemeClr val="dk1">
                      <a:alpha val="40000"/>
                    </a:schemeClr>
                  </a:outerShdw>
                </a:effectLst>
                <a:latin typeface="Times New Roman" panose="02020603050405020304" charset="0"/>
                <a:ea typeface="Arial" panose="020B0604020202020204" pitchFamily="34" charset="0"/>
                <a:sym typeface="+mn-ea"/>
              </a:rPr>
              <a:t>(Him/Her)</a:t>
            </a:r>
          </a:p>
          <a:p>
            <a:pPr marL="273050" lvl="0" indent="-273050" algn="ctr" eaLnBrk="1" hangingPunct="1">
              <a:lnSpc>
                <a:spcPct val="110000"/>
              </a:lnSpc>
              <a:spcBef>
                <a:spcPct val="20000"/>
              </a:spcBef>
              <a:buClr>
                <a:srgbClr val="0BD0D9"/>
              </a:buClr>
              <a:buSzPct val="95000"/>
              <a:buFont typeface="Wingdings 2" panose="05020102010507070707" pitchFamily="18" charset="2"/>
              <a:buNone/>
            </a:pPr>
            <a:r>
              <a:rPr sz="4000" b="1" dirty="0">
                <a:solidFill>
                  <a:schemeClr val="tx1"/>
                </a:solidFill>
                <a:effectLst>
                  <a:outerShdw blurRad="38100" dist="19050" dir="2700000" algn="tl" rotWithShape="0">
                    <a:schemeClr val="dk1">
                      <a:alpha val="40000"/>
                    </a:schemeClr>
                  </a:outerShdw>
                </a:effectLst>
                <a:latin typeface="Times New Roman" panose="02020603050405020304" charset="0"/>
                <a:ea typeface="Arial" panose="020B0604020202020204" pitchFamily="34" charset="0"/>
                <a:sym typeface="+mn-ea"/>
              </a:rPr>
              <a:t>Change Me</a:t>
            </a:r>
          </a:p>
          <a:p>
            <a:pPr lvl="0" eaLnBrk="1" hangingPunct="1">
              <a:lnSpc>
                <a:spcPct val="110000"/>
              </a:lnSpc>
              <a:buNone/>
            </a:pPr>
            <a:endParaRPr sz="4000" b="1" dirty="0">
              <a:solidFill>
                <a:schemeClr val="tx1"/>
              </a:solidFill>
              <a:effectLst>
                <a:outerShdw blurRad="38100" dist="19050" dir="2700000" algn="tl" rotWithShape="0">
                  <a:schemeClr val="dk1">
                    <a:alpha val="40000"/>
                  </a:schemeClr>
                </a:outerShdw>
              </a:effectLst>
              <a:latin typeface="Times New Roman" panose="02020603050405020304" charset="0"/>
              <a:ea typeface="Arial" panose="020B0604020202020204" pitchFamily="34" charset="0"/>
              <a:sym typeface="+mn-ea"/>
            </a:endParaRPr>
          </a:p>
          <a:p>
            <a:pPr lvl="0" eaLnBrk="1" hangingPunct="1">
              <a:lnSpc>
                <a:spcPct val="110000"/>
              </a:lnSpc>
              <a:buNone/>
            </a:pPr>
            <a:endParaRPr lang="en-US" sz="4000" b="1" dirty="0">
              <a:solidFill>
                <a:schemeClr val="tx1"/>
              </a:solidFill>
              <a:effectLst>
                <a:outerShdw blurRad="38100" dist="19050" dir="2700000" algn="tl" rotWithShape="0">
                  <a:schemeClr val="dk1">
                    <a:alpha val="40000"/>
                  </a:schemeClr>
                </a:outerShdw>
              </a:effectLst>
              <a:latin typeface="Times New Roman" panose="02020603050405020304" charset="0"/>
              <a:ea typeface="Arial" panose="020B0604020202020204" pitchFamily="34" charset="0"/>
              <a:sym typeface="+mn-ea"/>
            </a:endParaRP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40385"/>
            <a:ext cx="10515600" cy="1325563"/>
          </a:xfrm>
        </p:spPr>
        <p:txBody>
          <a:bodyPr>
            <a:normAutofit/>
          </a:bodyPr>
          <a:lstStyle/>
          <a:p>
            <a:r>
              <a:rPr dirty="0">
                <a:latin typeface="Yu Gothic UI Semibold" panose="020B0700000000000000" charset="-128"/>
                <a:ea typeface="Yu Gothic UI Semibold" panose="020B0700000000000000" charset="-128"/>
                <a:sym typeface="+mn-ea"/>
              </a:rPr>
              <a:t>Step Nine Question</a:t>
            </a:r>
            <a:endParaRPr lang="en-US">
              <a:latin typeface="Yu Gothic UI Semibold" panose="020B0700000000000000" charset="-128"/>
              <a:ea typeface="Yu Gothic UI Semibold" panose="020B0700000000000000" charset="-128"/>
            </a:endParaRPr>
          </a:p>
        </p:txBody>
      </p:sp>
      <p:sp>
        <p:nvSpPr>
          <p:cNvPr id="3" name="Content Placeholder 2"/>
          <p:cNvSpPr>
            <a:spLocks noGrp="1"/>
          </p:cNvSpPr>
          <p:nvPr>
            <p:ph idx="1"/>
          </p:nvPr>
        </p:nvSpPr>
        <p:spPr>
          <a:xfrm>
            <a:off x="838200" y="2239645"/>
            <a:ext cx="10515600" cy="4351338"/>
          </a:xfrm>
        </p:spPr>
        <p:txBody>
          <a:bodyPr/>
          <a:lstStyle/>
          <a:p>
            <a:pPr marL="0" indent="0">
              <a:lnSpc>
                <a:spcPct val="100000"/>
              </a:lnSpc>
              <a:buNone/>
            </a:pPr>
            <a:r>
              <a:rPr sz="3200" b="1" dirty="0">
                <a:latin typeface="Times New Roman" panose="02020603050405020304" charset="0"/>
                <a:sym typeface="+mn-ea"/>
              </a:rPr>
              <a:t>Will you make direct amends to such people wherever possible, except when to do so would injure them or others?</a:t>
            </a:r>
            <a:endParaRPr sz="3200" b="1" dirty="0">
              <a:latin typeface="Times New Roman" panose="02020603050405020304" charset="0"/>
            </a:endParaRPr>
          </a:p>
          <a:p>
            <a:pPr>
              <a:lnSpc>
                <a:spcPct val="100000"/>
              </a:lnSpc>
            </a:pPr>
            <a:endParaRPr lang="en-US" sz="3200" b="1">
              <a:latin typeface="Times New Roman" panose="02020603050405020304" charset="0"/>
            </a:endParaRP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1A25D-8BF9-4283-8CAF-91594765625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5D096B7-89D9-44CE-8DD3-E54D08E577C5}"/>
              </a:ext>
            </a:extLst>
          </p:cNvPr>
          <p:cNvSpPr>
            <a:spLocks noGrp="1"/>
          </p:cNvSpPr>
          <p:nvPr>
            <p:ph idx="1"/>
          </p:nvPr>
        </p:nvSpPr>
        <p:spPr/>
        <p:txBody>
          <a:bodyPr>
            <a:normAutofit/>
          </a:bodyPr>
          <a:lstStyle/>
          <a:p>
            <a:pPr marL="0" indent="0" algn="ctr">
              <a:buNone/>
            </a:pPr>
            <a:endParaRPr lang="en-US" sz="5400" b="1" dirty="0">
              <a:latin typeface="Times New Roman" panose="02020603050405020304" pitchFamily="18" charset="0"/>
              <a:cs typeface="Times New Roman" panose="02020603050405020304" pitchFamily="18" charset="0"/>
            </a:endParaRPr>
          </a:p>
          <a:p>
            <a:pPr marL="0" indent="0" algn="ctr">
              <a:buNone/>
            </a:pPr>
            <a:r>
              <a:rPr lang="en-US" sz="5400" b="1" dirty="0">
                <a:latin typeface="Times New Roman" panose="02020603050405020304" pitchFamily="18" charset="0"/>
                <a:cs typeface="Times New Roman" panose="02020603050405020304" pitchFamily="18" charset="0"/>
              </a:rPr>
              <a:t>Bless _</a:t>
            </a:r>
            <a:r>
              <a:rPr lang="en-US" sz="5400" b="1" u="sng" dirty="0">
                <a:latin typeface="Times New Roman" panose="02020603050405020304" pitchFamily="18" charset="0"/>
                <a:cs typeface="Times New Roman" panose="02020603050405020304" pitchFamily="18" charset="0"/>
              </a:rPr>
              <a:t>Name</a:t>
            </a:r>
            <a:r>
              <a:rPr lang="en-US" sz="5400" b="1" dirty="0">
                <a:latin typeface="Times New Roman" panose="02020603050405020304" pitchFamily="18" charset="0"/>
                <a:cs typeface="Times New Roman" panose="02020603050405020304" pitchFamily="18" charset="0"/>
              </a:rPr>
              <a:t>_</a:t>
            </a:r>
          </a:p>
          <a:p>
            <a:pPr marL="0" indent="0">
              <a:buNone/>
            </a:pPr>
            <a:r>
              <a:rPr lang="en-US" sz="800" b="1" dirty="0">
                <a:latin typeface="Times New Roman" panose="02020603050405020304" pitchFamily="18" charset="0"/>
                <a:cs typeface="Times New Roman" panose="02020603050405020304" pitchFamily="18" charset="0"/>
              </a:rPr>
              <a:t>                  </a:t>
            </a:r>
          </a:p>
          <a:p>
            <a:pPr marL="0" indent="0">
              <a:buNone/>
            </a:pPr>
            <a:r>
              <a:rPr lang="en-US" sz="5400" b="1" dirty="0">
                <a:latin typeface="Times New Roman" panose="02020603050405020304" pitchFamily="18" charset="0"/>
                <a:cs typeface="Times New Roman" panose="02020603050405020304" pitchFamily="18" charset="0"/>
              </a:rPr>
              <a:t>                  Change Me</a:t>
            </a:r>
          </a:p>
        </p:txBody>
      </p:sp>
    </p:spTree>
    <p:extLst>
      <p:ext uri="{BB962C8B-B14F-4D97-AF65-F5344CB8AC3E}">
        <p14:creationId xmlns:p14="http://schemas.microsoft.com/office/powerpoint/2010/main" val="276187115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atin typeface="Yu Gothic UI Semibold" panose="020B0700000000000000" charset="-128"/>
                <a:ea typeface="Yu Gothic UI Semibold" panose="020B0700000000000000" charset="-128"/>
              </a:rPr>
              <a:t>Page 83 paragraph 4</a:t>
            </a:r>
          </a:p>
        </p:txBody>
      </p:sp>
      <p:sp>
        <p:nvSpPr>
          <p:cNvPr id="3" name="Content Placeholder 2"/>
          <p:cNvSpPr>
            <a:spLocks noGrp="1"/>
          </p:cNvSpPr>
          <p:nvPr>
            <p:ph idx="1"/>
          </p:nvPr>
        </p:nvSpPr>
        <p:spPr>
          <a:xfrm>
            <a:off x="838200" y="1586865"/>
            <a:ext cx="10515600" cy="4940935"/>
          </a:xfrm>
        </p:spPr>
        <p:txBody>
          <a:bodyPr>
            <a:normAutofit fontScale="90000"/>
          </a:bodyPr>
          <a:lstStyle/>
          <a:p>
            <a:pPr marL="0" indent="0">
              <a:lnSpc>
                <a:spcPct val="110000"/>
              </a:lnSpc>
              <a:buNone/>
            </a:pPr>
            <a:r>
              <a:rPr lang="en-US" b="1">
                <a:latin typeface="Times New Roman" panose="02020603050405020304" charset="0"/>
              </a:rPr>
              <a:t>If we are painstaking about this phase of our development, we will be amazed before we are half way through. We are going to know a new freedom and a new happiness. We will not regret the past nor wish to shut the door on it. We will comprehend the word serenity and we will know peace. No matter how far down the scale we have gone, we will see how our experience can benefit others. That feeling of uselessness and self-pity will disappear. We will lose interest in selfish things and gain interest in our fellows. Self-seeking will slip away. Our whole attitude and outlook upon life will change. Fear of people and economic insecurity will leave us. We will intuitively know how to handle situations which used to baffle us. We will suddenly realize that God is doing for us what we could not do for ourselves.</a:t>
            </a:r>
            <a:r>
              <a:rPr lang="en-US" sz="2000" b="1">
                <a:latin typeface="Times New Roman" panose="02020603050405020304" charset="0"/>
              </a:rPr>
              <a:t> </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84 paragraph 1</a:t>
            </a:r>
          </a:p>
        </p:txBody>
      </p:sp>
      <p:sp>
        <p:nvSpPr>
          <p:cNvPr id="3" name="Content Placeholder 2"/>
          <p:cNvSpPr>
            <a:spLocks noGrp="1"/>
          </p:cNvSpPr>
          <p:nvPr>
            <p:ph idx="1"/>
          </p:nvPr>
        </p:nvSpPr>
        <p:spPr/>
        <p:txBody>
          <a:bodyPr/>
          <a:lstStyle/>
          <a:p>
            <a:pPr marL="0" indent="0">
              <a:lnSpc>
                <a:spcPct val="110000"/>
              </a:lnSpc>
              <a:buNone/>
            </a:pPr>
            <a:r>
              <a:rPr lang="en-US" b="1">
                <a:latin typeface="Times New Roman" panose="02020603050405020304" charset="0"/>
              </a:rPr>
              <a:t>Are these extravagant promises? We think not. They are being fulfilled among us-- sometimes quickly, sometimes slowly. They will always materialize if we work for them. </a:t>
            </a:r>
          </a:p>
          <a:p>
            <a:pPr marL="0" indent="0">
              <a:lnSpc>
                <a:spcPct val="110000"/>
              </a:lnSpc>
              <a:buNone/>
            </a:pPr>
            <a:endParaRPr lang="en-US" b="1">
              <a:latin typeface="Times New Roman" panose="02020603050405020304" charset="0"/>
            </a:endParaRPr>
          </a:p>
          <a:p>
            <a:pPr marL="0" indent="0">
              <a:lnSpc>
                <a:spcPct val="110000"/>
              </a:lnSpc>
              <a:buNone/>
            </a:pPr>
            <a:r>
              <a:rPr lang="en-US" sz="2200">
                <a:latin typeface="Times New Roman" panose="02020603050405020304" charset="0"/>
                <a:ea typeface="Yu Gothic UI Semibold" panose="020B0700000000000000" charset="-128"/>
                <a:sym typeface="+mn-ea"/>
              </a:rPr>
              <a:t>(The Ninth Step Promises)</a:t>
            </a:r>
            <a:r>
              <a:rPr lang="en-US" sz="2000">
                <a:latin typeface="Times New Roman" panose="02020603050405020304" charset="0"/>
                <a:ea typeface="Yu Gothic UI Semibold" panose="020B0700000000000000" charset="-128"/>
                <a:sym typeface="+mn-ea"/>
              </a:rPr>
              <a:t> </a:t>
            </a:r>
            <a:endParaRPr lang="en-US" sz="2000" b="1">
              <a:latin typeface="Times New Roman" panose="02020603050405020304" charset="0"/>
            </a:endParaRP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28980"/>
            <a:ext cx="10515600" cy="1325563"/>
          </a:xfrm>
        </p:spPr>
        <p:txBody>
          <a:bodyPr/>
          <a:lstStyle/>
          <a:p>
            <a:r>
              <a:rPr lang="en-US">
                <a:latin typeface="Yu Gothic UI Semibold" panose="020B0700000000000000" charset="-128"/>
                <a:ea typeface="Yu Gothic UI Semibold" panose="020B0700000000000000" charset="-128"/>
              </a:rPr>
              <a:t>Step 10</a:t>
            </a:r>
          </a:p>
        </p:txBody>
      </p:sp>
      <p:sp>
        <p:nvSpPr>
          <p:cNvPr id="3" name="Content Placeholder 2"/>
          <p:cNvSpPr>
            <a:spLocks noGrp="1"/>
          </p:cNvSpPr>
          <p:nvPr>
            <p:ph idx="1"/>
          </p:nvPr>
        </p:nvSpPr>
        <p:spPr>
          <a:xfrm>
            <a:off x="838200" y="2226945"/>
            <a:ext cx="10515600" cy="4351338"/>
          </a:xfrm>
        </p:spPr>
        <p:txBody>
          <a:bodyPr/>
          <a:lstStyle/>
          <a:p>
            <a:pPr marL="0" indent="0">
              <a:lnSpc>
                <a:spcPct val="110000"/>
              </a:lnSpc>
              <a:buNone/>
            </a:pPr>
            <a:r>
              <a:rPr lang="en-US" sz="3200" b="1">
                <a:latin typeface="Times New Roman" panose="02020603050405020304" charset="0"/>
                <a:sym typeface="+mn-ea"/>
              </a:rPr>
              <a:t>Continued to take personal inventory and when we were wrong promptly admitted it.</a:t>
            </a:r>
            <a:endParaRPr lang="en-US" sz="3200" b="1">
              <a:latin typeface="Times New Roman" panose="02020603050405020304" charset="0"/>
            </a:endParaRPr>
          </a:p>
          <a:p>
            <a:pPr marL="0" indent="0">
              <a:lnSpc>
                <a:spcPct val="110000"/>
              </a:lnSpc>
              <a:buNone/>
            </a:pPr>
            <a:endParaRPr lang="en-US" sz="3200" b="1">
              <a:latin typeface="Times New Roman" panose="02020603050405020304" charset="0"/>
            </a:endParaRP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84 paragraph 2</a:t>
            </a:r>
          </a:p>
        </p:txBody>
      </p:sp>
      <p:sp>
        <p:nvSpPr>
          <p:cNvPr id="3" name="Content Placeholder 2"/>
          <p:cNvSpPr>
            <a:spLocks noGrp="1"/>
          </p:cNvSpPr>
          <p:nvPr>
            <p:ph idx="1"/>
          </p:nvPr>
        </p:nvSpPr>
        <p:spPr/>
        <p:txBody>
          <a:bodyPr>
            <a:normAutofit fontScale="92500" lnSpcReduction="20000"/>
          </a:bodyPr>
          <a:lstStyle/>
          <a:p>
            <a:pPr marL="0" indent="0">
              <a:lnSpc>
                <a:spcPct val="110000"/>
              </a:lnSpc>
              <a:buNone/>
            </a:pPr>
            <a:r>
              <a:rPr lang="en-US" b="1" dirty="0">
                <a:latin typeface="Times New Roman" panose="02020603050405020304" charset="0"/>
              </a:rPr>
              <a:t>This thought brings us to Step Ten, which suggests we continue to take personal inventory and continue to set right any new mistakes as we go along. We vigorously commenced this way of living as we cleaned up the past. We entered the world of the Spirit. Our next function is to grow in understanding and effectiveness. This is not an overnight matter. It should continue for our lifetime. Continue to watch for selfishness, dishonesty, resentment, and fear. When these crop up, we ask God at once to remove them. We discuss them with someone </a:t>
            </a:r>
            <a:r>
              <a:rPr lang="en-US" b="1" dirty="0">
                <a:solidFill>
                  <a:srgbClr val="FF0000"/>
                </a:solidFill>
                <a:effectLst>
                  <a:outerShdw blurRad="38100" dist="38100" dir="2700000" algn="tl">
                    <a:srgbClr val="000000">
                      <a:alpha val="43137"/>
                    </a:srgbClr>
                  </a:outerShdw>
                </a:effectLst>
                <a:latin typeface="Times New Roman" panose="02020603050405020304" charset="0"/>
              </a:rPr>
              <a:t>immediately</a:t>
            </a:r>
            <a:r>
              <a:rPr lang="en-US" b="1" dirty="0">
                <a:latin typeface="Times New Roman" panose="02020603050405020304" charset="0"/>
              </a:rPr>
              <a:t> and make amends </a:t>
            </a:r>
            <a:r>
              <a:rPr lang="en-US" b="1" dirty="0">
                <a:solidFill>
                  <a:srgbClr val="C00000"/>
                </a:solidFill>
                <a:effectLst>
                  <a:outerShdw blurRad="38100" dist="38100" dir="2700000" algn="tl">
                    <a:srgbClr val="000000">
                      <a:alpha val="43137"/>
                    </a:srgbClr>
                  </a:outerShdw>
                </a:effectLst>
                <a:latin typeface="Times New Roman" panose="02020603050405020304" charset="0"/>
              </a:rPr>
              <a:t>quickly </a:t>
            </a:r>
            <a:r>
              <a:rPr lang="en-US" b="1" dirty="0">
                <a:latin typeface="Times New Roman" panose="02020603050405020304" charset="0"/>
              </a:rPr>
              <a:t>if we have harmed anyone. Then we resolutely turn our thoughts to someone we can help. Love and tolerance of others is our code.</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Yu Gothic UI Semibold" panose="020B0700000000000000" charset="-128"/>
                <a:ea typeface="Yu Gothic UI Semibold" panose="020B0700000000000000" charset="-128"/>
              </a:rPr>
              <a:t>Page 86 paragraph 1</a:t>
            </a:r>
          </a:p>
        </p:txBody>
      </p:sp>
      <p:sp>
        <p:nvSpPr>
          <p:cNvPr id="3" name="Content Placeholder 2"/>
          <p:cNvSpPr>
            <a:spLocks noGrp="1"/>
          </p:cNvSpPr>
          <p:nvPr>
            <p:ph idx="1"/>
          </p:nvPr>
        </p:nvSpPr>
        <p:spPr/>
        <p:txBody>
          <a:bodyPr>
            <a:normAutofit lnSpcReduction="10000"/>
          </a:bodyPr>
          <a:lstStyle/>
          <a:p>
            <a:pPr marL="0" indent="0">
              <a:lnSpc>
                <a:spcPct val="100000"/>
              </a:lnSpc>
              <a:buNone/>
            </a:pPr>
            <a:r>
              <a:rPr lang="en-US" b="1">
                <a:latin typeface="Times New Roman" panose="02020603050405020304" charset="0"/>
              </a:rPr>
              <a:t>When we retire at night, we constructively review our day. Were we resentful, selfish, dishonest or afraid? Do we owe an apology? Have we kept something to ourselves which should be discussed with another person at once? Were we kind and loving toward all? What could we have done better? Were we thinking of ourselves most of the time? Or were we thinking of what we could do for others, of what we could pack into the stream of life? But we must be careful not to drift into worry, remorse or morbid reflection, for that would diminish our usefulness to others. After making our review we ask God’s forgiveness and inquire what corrective measures should be taken.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426</TotalTime>
  <Words>8744</Words>
  <Application>Microsoft Office PowerPoint</Application>
  <PresentationFormat>Widescreen</PresentationFormat>
  <Paragraphs>436</Paragraphs>
  <Slides>148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148</vt:i4>
      </vt:variant>
    </vt:vector>
  </HeadingPairs>
  <TitlesOfParts>
    <vt:vector size="155" baseType="lpstr">
      <vt:lpstr>Yu Gothic UI Semibold</vt:lpstr>
      <vt:lpstr>Arial</vt:lpstr>
      <vt:lpstr>Calibri</vt:lpstr>
      <vt:lpstr>Calibri Light</vt:lpstr>
      <vt:lpstr>Times New Roman</vt:lpstr>
      <vt:lpstr>Wingdings 2</vt:lpstr>
      <vt:lpstr>Office Theme</vt:lpstr>
      <vt:lpstr> One Day at a Time</vt:lpstr>
      <vt:lpstr>What We'll Be Doing</vt:lpstr>
      <vt:lpstr>What We'll Be Doing</vt:lpstr>
      <vt:lpstr>What We'll Be Doing</vt:lpstr>
      <vt:lpstr>What We'll Be Doing</vt:lpstr>
      <vt:lpstr>What We'll Be Doing</vt:lpstr>
      <vt:lpstr>What We'll Be Doing</vt:lpstr>
      <vt:lpstr>PowerPoint Presentation</vt:lpstr>
      <vt:lpstr>PowerPoint Presentation</vt:lpstr>
      <vt:lpstr>PowerPoint Presentation</vt:lpstr>
      <vt:lpstr>PowerPoint Presentation</vt:lpstr>
      <vt:lpstr>Next to the last paragraph on page 568:</vt:lpstr>
      <vt:lpstr>Last paragraph on page 568</vt:lpstr>
      <vt:lpstr>PowerPoint Presentation</vt:lpstr>
      <vt:lpstr>Page XIII 1st paragraph</vt:lpstr>
      <vt:lpstr>The Problem</vt:lpstr>
      <vt:lpstr>XXVIII 4th paragraph</vt:lpstr>
      <vt:lpstr>XXIX Paragraph 1</vt:lpstr>
      <vt:lpstr>The Rules</vt:lpstr>
      <vt:lpstr>Page 58 paragraph 1 How It Works</vt:lpstr>
      <vt:lpstr>PowerPoint Presentation</vt:lpstr>
      <vt:lpstr>Page 59 </vt:lpstr>
      <vt:lpstr>PowerPoint Presentation</vt:lpstr>
      <vt:lpstr>PowerPoint Presentation</vt:lpstr>
      <vt:lpstr>Page 60 </vt:lpstr>
      <vt:lpstr>Step 1</vt:lpstr>
      <vt:lpstr>Page 24 paragraph 1   Powerless</vt:lpstr>
      <vt:lpstr>Page  44 paragraph 1 line 4</vt:lpstr>
      <vt:lpstr>Page  52 paragraph 2 line 3   Unmanageable</vt:lpstr>
      <vt:lpstr>Page 44 paragraph 4</vt:lpstr>
      <vt:lpstr>The Solution</vt:lpstr>
      <vt:lpstr>Page 30 paragraph 2</vt:lpstr>
      <vt:lpstr>First step question:</vt:lpstr>
      <vt:lpstr>Step 2</vt:lpstr>
      <vt:lpstr>Page 45 paragraph 1-2</vt:lpstr>
      <vt:lpstr>Page 44 paragraph 2</vt:lpstr>
      <vt:lpstr>Page 47 paragraph 1</vt:lpstr>
      <vt:lpstr>Page 28 paragraph 4</vt:lpstr>
      <vt:lpstr>Page 47 Paragraph 2  Second step question:</vt:lpstr>
      <vt:lpstr>Step 3</vt:lpstr>
      <vt:lpstr>Page 60 paragraph 2</vt:lpstr>
      <vt:lpstr>Page 60 paragraph 3-4</vt:lpstr>
      <vt:lpstr>Page 62 paragraph 1-2</vt:lpstr>
      <vt:lpstr>Page 62 paragraph 2 continued and paragraph 3</vt:lpstr>
      <vt:lpstr>Page 63 paragraph 2</vt:lpstr>
      <vt:lpstr>Page 63 paragraph 1</vt:lpstr>
      <vt:lpstr>Step 4</vt:lpstr>
      <vt:lpstr>Page 63 last paragraph </vt:lpstr>
      <vt:lpstr>Page 64 paragraph 1</vt:lpstr>
      <vt:lpstr>Page 64 paragraph 2</vt:lpstr>
      <vt:lpstr>PowerPoint Presentation</vt:lpstr>
      <vt:lpstr>Guidelines for the 4th Step Inventory &amp; 5th Step Sharing </vt:lpstr>
      <vt:lpstr>Examine Inventory &amp; Terms</vt:lpstr>
      <vt:lpstr>Anger</vt:lpstr>
      <vt:lpstr>Dishonesty</vt:lpstr>
      <vt:lpstr>Laziness</vt:lpstr>
      <vt:lpstr>Greed</vt:lpstr>
      <vt:lpstr>Envy</vt:lpstr>
      <vt:lpstr>Lust </vt:lpstr>
      <vt:lpstr>Fear</vt:lpstr>
      <vt:lpstr>Pride</vt:lpstr>
      <vt:lpstr>Guidelines… continued</vt:lpstr>
      <vt:lpstr>PowerPoint Presentation</vt:lpstr>
      <vt:lpstr>Guidelines… continued</vt:lpstr>
      <vt:lpstr>PowerPoint Presentation</vt:lpstr>
      <vt:lpstr>Guidelines… continued</vt:lpstr>
      <vt:lpstr>Guidelines… continued</vt:lpstr>
      <vt:lpstr>Guidelines… continued</vt:lpstr>
      <vt:lpstr>Guidelines… continued</vt:lpstr>
      <vt:lpstr>Guidelines… continued</vt:lpstr>
      <vt:lpstr>4th Step Inventory</vt:lpstr>
      <vt:lpstr>Step 5</vt:lpstr>
      <vt:lpstr>Page 72 paragraph 1 line 11 - paragraph 2 </vt:lpstr>
      <vt:lpstr>Page 72 paragraph 2 continued on page 73</vt:lpstr>
      <vt:lpstr>Page 75 paragraph 2</vt:lpstr>
      <vt:lpstr>Step 6</vt:lpstr>
      <vt:lpstr>Page 76 paragraph 1 line 2</vt:lpstr>
      <vt:lpstr>Step  7</vt:lpstr>
      <vt:lpstr>Page  52 paragraph 2 line 3   Unmanageable</vt:lpstr>
      <vt:lpstr>Page 76 paragraph 2</vt:lpstr>
      <vt:lpstr>Step 8</vt:lpstr>
      <vt:lpstr>Page 76 paragraph 3</vt:lpstr>
      <vt:lpstr>Page 67 paragraph 2</vt:lpstr>
      <vt:lpstr>Step 9</vt:lpstr>
      <vt:lpstr>Page 76 paragraph 4 </vt:lpstr>
      <vt:lpstr>Page 80 paragraph 1 </vt:lpstr>
      <vt:lpstr>Ninth Step Pledge</vt:lpstr>
      <vt:lpstr>Page 83 paragraph 2</vt:lpstr>
      <vt:lpstr>Two Tests for Amends</vt:lpstr>
      <vt:lpstr>Magic Words for Amends</vt:lpstr>
      <vt:lpstr>Forgive means…</vt:lpstr>
      <vt:lpstr>Prayer For Forgiveness</vt:lpstr>
      <vt:lpstr>Step Nine Question</vt:lpstr>
      <vt:lpstr>PowerPoint Presentation</vt:lpstr>
      <vt:lpstr>Page 83 paragraph 4</vt:lpstr>
      <vt:lpstr>Page 84 paragraph 1</vt:lpstr>
      <vt:lpstr>Step 10</vt:lpstr>
      <vt:lpstr>Page 84 paragraph 2</vt:lpstr>
      <vt:lpstr>Page 86 paragraph 1</vt:lpstr>
      <vt:lpstr>Page 85 paragraph 1</vt:lpstr>
      <vt:lpstr>Page 84 paragraph 3</vt:lpstr>
      <vt:lpstr>Tenth Step Question:</vt:lpstr>
      <vt:lpstr>Page 85 paragraph 2</vt:lpstr>
      <vt:lpstr>Step 11</vt:lpstr>
      <vt:lpstr>Page 85 last paragraph</vt:lpstr>
      <vt:lpstr>Page 86 paragraph 2</vt:lpstr>
      <vt:lpstr>Page 86 paragraph 3</vt:lpstr>
      <vt:lpstr>Page 86 paragraph 3 continued on page 87</vt:lpstr>
      <vt:lpstr>Page 87 paragraph 1</vt:lpstr>
      <vt:lpstr>Step Eleven Exercise</vt:lpstr>
      <vt:lpstr>Step Eleven Exercise</vt:lpstr>
      <vt:lpstr>Step Eleven Exercise</vt:lpstr>
      <vt:lpstr>Page 88 paragraph 1-3</vt:lpstr>
      <vt:lpstr>Step 12</vt:lpstr>
      <vt:lpstr>Page 89 paragraph 1</vt:lpstr>
      <vt:lpstr>Page 91 paragraph 3</vt:lpstr>
      <vt:lpstr>Page 94 paragraph 1</vt:lpstr>
      <vt:lpstr>Page 94 paragraph 1 continued</vt:lpstr>
      <vt:lpstr>Page 94 paragraph 1 continued</vt:lpstr>
      <vt:lpstr>Page 95 paragraph 1 line 10</vt:lpstr>
      <vt:lpstr>Page 95 paragraph 4</vt:lpstr>
      <vt:lpstr>Page 96 paragraph 1</vt:lpstr>
      <vt:lpstr>Page 97 last paragraph</vt:lpstr>
      <vt:lpstr>Page 98 paragraph 1 and 2</vt:lpstr>
      <vt:lpstr>PowerPoint Presentation</vt:lpstr>
      <vt:lpstr>PowerPoint Presentation</vt:lpstr>
      <vt:lpstr>Page 102 paragraph 2</vt:lpstr>
      <vt:lpstr>Step 12 Suggestions</vt:lpstr>
      <vt:lpstr>PowerPoint Presentation</vt:lpstr>
      <vt:lpstr>Step 12 Suggestions</vt:lpstr>
      <vt:lpstr>Step 12 Suggestions</vt:lpstr>
      <vt:lpstr>Step 12 Suggestions</vt:lpstr>
      <vt:lpstr>Step 12 Suggestions</vt:lpstr>
      <vt:lpstr>Step 12 Suggestions</vt:lpstr>
      <vt:lpstr>Step 12 Suggestions</vt:lpstr>
      <vt:lpstr>Step 12 Suggestions</vt:lpstr>
      <vt:lpstr>Step 12 Suggestions</vt:lpstr>
      <vt:lpstr>Step 12 Suggestions</vt:lpstr>
      <vt:lpstr>Step 12 Suggestions</vt:lpstr>
      <vt:lpstr>Step 12 Suggestions</vt:lpstr>
      <vt:lpstr>Page 89 paragraph 2</vt:lpstr>
      <vt:lpstr>Why We Were Chosen</vt:lpstr>
      <vt:lpstr>Why We Were Chosen continued</vt:lpstr>
      <vt:lpstr>12th Step Promise</vt:lpstr>
      <vt:lpstr>Page 25 paragraphs 1 </vt:lpstr>
      <vt:lpstr>Page 25 paragraph 2</vt:lpstr>
      <vt:lpstr>Twelfth Step Question</vt:lpstr>
      <vt:lpstr> www.facebook.com/ODAATStudy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 Day at a Time</dc:title>
  <dc:creator>Iris</dc:creator>
  <cp:lastModifiedBy>iris lydia</cp:lastModifiedBy>
  <cp:revision>119</cp:revision>
  <dcterms:created xsi:type="dcterms:W3CDTF">2016-12-05T16:58:00Z</dcterms:created>
  <dcterms:modified xsi:type="dcterms:W3CDTF">2017-10-01T19:46:31Z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1033-10.2.0.5811</vt:lpwstr>
  </property>
</Properties>
</file>